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46"/>
  </p:notesMasterIdLst>
  <p:sldIdLst>
    <p:sldId id="292" r:id="rId8"/>
    <p:sldId id="294" r:id="rId9"/>
    <p:sldId id="295" r:id="rId10"/>
    <p:sldId id="316" r:id="rId11"/>
    <p:sldId id="321" r:id="rId12"/>
    <p:sldId id="322" r:id="rId13"/>
    <p:sldId id="323" r:id="rId14"/>
    <p:sldId id="320"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9" r:id="rId35"/>
    <p:sldId id="351" r:id="rId36"/>
    <p:sldId id="350" r:id="rId37"/>
    <p:sldId id="352" r:id="rId38"/>
    <p:sldId id="354" r:id="rId39"/>
    <p:sldId id="355" r:id="rId40"/>
    <p:sldId id="356" r:id="rId41"/>
    <p:sldId id="357" r:id="rId42"/>
    <p:sldId id="358" r:id="rId43"/>
    <p:sldId id="359" r:id="rId44"/>
    <p:sldId id="257" r:id="rId45"/>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32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61" autoAdjust="0"/>
  </p:normalViewPr>
  <p:slideViewPr>
    <p:cSldViewPr snapToGrid="0" showGuides="1">
      <p:cViewPr varScale="1">
        <p:scale>
          <a:sx n="113" d="100"/>
          <a:sy n="113" d="100"/>
        </p:scale>
        <p:origin x="414" y="84"/>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27/04/2018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 xmlns:a16="http://schemas.microsoft.com/office/drawing/2014/main"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pic>
        <p:nvPicPr>
          <p:cNvPr id="7" name="Picture 6">
            <a:extLst>
              <a:ext uri="{FF2B5EF4-FFF2-40B4-BE49-F238E27FC236}">
                <a16:creationId xmlns="" xmlns:a16="http://schemas.microsoft.com/office/drawing/2014/main"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6" name="Picture 5">
            <a:extLst>
              <a:ext uri="{FF2B5EF4-FFF2-40B4-BE49-F238E27FC236}">
                <a16:creationId xmlns="" xmlns:a16="http://schemas.microsoft.com/office/drawing/2014/main"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pic>
        <p:nvPicPr>
          <p:cNvPr id="7" name="Picture 6">
            <a:extLst>
              <a:ext uri="{FF2B5EF4-FFF2-40B4-BE49-F238E27FC236}">
                <a16:creationId xmlns="" xmlns:a16="http://schemas.microsoft.com/office/drawing/2014/main"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a:t>
            </a:r>
            <a:r>
              <a:rPr lang="en-GB" sz="1000" dirty="0" smtClean="0">
                <a:solidFill>
                  <a:schemeClr val="accent1"/>
                </a:solidFill>
              </a:rPr>
              <a:t>2018</a:t>
            </a:r>
            <a:endParaRPr lang="en-GB" sz="1000" dirty="0">
              <a:solidFill>
                <a:schemeClr val="accent1"/>
              </a:solidFill>
            </a:endParaRPr>
          </a:p>
        </p:txBody>
      </p:sp>
      <p:pic>
        <p:nvPicPr>
          <p:cNvPr id="9" name="Picture 8">
            <a:extLst>
              <a:ext uri="{FF2B5EF4-FFF2-40B4-BE49-F238E27FC236}">
                <a16:creationId xmlns="" xmlns:a16="http://schemas.microsoft.com/office/drawing/2014/main"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twholesale.com/pages/static/sales-tools/ethernet-order.htm"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twholesale.com/"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6" name="Title 5">
            <a:extLst>
              <a:ext uri="{FF2B5EF4-FFF2-40B4-BE49-F238E27FC236}">
                <a16:creationId xmlns="" xmlns:a16="http://schemas.microsoft.com/office/drawing/2014/main" id="{226863DD-BEA9-4A40-A432-142D2340EA74}"/>
              </a:ext>
            </a:extLst>
          </p:cNvPr>
          <p:cNvSpPr>
            <a:spLocks noGrp="1"/>
          </p:cNvSpPr>
          <p:nvPr>
            <p:ph type="ctrTitle"/>
          </p:nvPr>
        </p:nvSpPr>
        <p:spPr>
          <a:xfrm>
            <a:off x="503999" y="2484164"/>
            <a:ext cx="10401067" cy="1189930"/>
          </a:xfrm>
        </p:spPr>
        <p:txBody>
          <a:bodyPr/>
          <a:lstStyle/>
          <a:p>
            <a:r>
              <a:rPr lang="en-GB" dirty="0"/>
              <a:t>Placing an </a:t>
            </a:r>
            <a:r>
              <a:rPr lang="en-GB" dirty="0" smtClean="0"/>
              <a:t>order for Exchange Connect</a:t>
            </a:r>
            <a:endParaRPr lang="en-GB" dirty="0"/>
          </a:p>
        </p:txBody>
      </p:sp>
      <p:sp>
        <p:nvSpPr>
          <p:cNvPr id="8" name="Subtitle 7">
            <a:extLst>
              <a:ext uri="{FF2B5EF4-FFF2-40B4-BE49-F238E27FC236}">
                <a16:creationId xmlns="" xmlns:a16="http://schemas.microsoft.com/office/drawing/2014/main" id="{6509E338-C459-4E85-BA08-BFD3573C8317}"/>
              </a:ext>
            </a:extLst>
          </p:cNvPr>
          <p:cNvSpPr>
            <a:spLocks noGrp="1"/>
          </p:cNvSpPr>
          <p:nvPr>
            <p:ph type="subTitle" idx="1"/>
          </p:nvPr>
        </p:nvSpPr>
        <p:spPr>
          <a:xfrm>
            <a:off x="503999" y="3099560"/>
            <a:ext cx="8640000" cy="718167"/>
          </a:xfrm>
        </p:spPr>
        <p:txBody>
          <a:bodyPr/>
          <a:lstStyle/>
          <a:p>
            <a:r>
              <a:rPr lang="en-US" dirty="0"/>
              <a:t>BT Wholesale Online</a:t>
            </a:r>
          </a:p>
          <a:p>
            <a:r>
              <a:rPr lang="en-US" dirty="0" smtClean="0"/>
              <a:t>V2</a:t>
            </a:r>
            <a:endParaRPr lang="en-US" dirty="0"/>
          </a:p>
        </p:txBody>
      </p:sp>
      <p:sp>
        <p:nvSpPr>
          <p:cNvPr id="5" name="Footer Placeholder 1">
            <a:extLst>
              <a:ext uri="{FF2B5EF4-FFF2-40B4-BE49-F238E27FC236}">
                <a16:creationId xmlns="" xmlns:a16="http://schemas.microsoft.com/office/drawing/2014/main"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43690" y="1464734"/>
            <a:ext cx="6492310" cy="3844131"/>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3: Choose a Network</a:t>
            </a:r>
          </a:p>
          <a:p>
            <a:endParaRPr lang="en-GB" sz="1100" dirty="0">
              <a:latin typeface="Arial" panose="020B0604020202020204" pitchFamily="34" charset="0"/>
              <a:cs typeface="Arial" panose="020B0604020202020204" pitchFamily="34" charset="0"/>
            </a:endParaRPr>
          </a:p>
          <a:p>
            <a:r>
              <a:rPr lang="en-GB" sz="1600" b="0" dirty="0">
                <a:latin typeface="+mn-lt"/>
              </a:rPr>
              <a:t>You’ll begin by configuring your </a:t>
            </a:r>
            <a:r>
              <a:rPr lang="en-GB" sz="1600" b="0" dirty="0" err="1">
                <a:latin typeface="+mn-lt"/>
              </a:rPr>
              <a:t>Etherway</a:t>
            </a:r>
            <a:r>
              <a:rPr lang="en-GB" sz="1600" b="0" dirty="0">
                <a:latin typeface="+mn-lt"/>
              </a:rPr>
              <a:t>.</a:t>
            </a:r>
          </a:p>
          <a:p>
            <a:endParaRPr lang="en-GB" sz="1600" b="0" dirty="0">
              <a:latin typeface="+mn-lt"/>
            </a:endParaRPr>
          </a:p>
          <a:p>
            <a:r>
              <a:rPr lang="en-GB" sz="1600" b="0" dirty="0">
                <a:latin typeface="+mn-lt"/>
              </a:rPr>
              <a:t>First, you’ll need to tell us what network (ETHN) you wish the </a:t>
            </a:r>
            <a:r>
              <a:rPr lang="en-GB" sz="1600" b="0" dirty="0" err="1">
                <a:latin typeface="+mn-lt"/>
              </a:rPr>
              <a:t>Etherway</a:t>
            </a:r>
            <a:r>
              <a:rPr lang="en-GB" sz="1600" b="0" dirty="0">
                <a:latin typeface="+mn-lt"/>
              </a:rPr>
              <a:t> order to be placed against</a:t>
            </a:r>
            <a:r>
              <a:rPr lang="en-GB" sz="1600" b="0" dirty="0" smtClean="0">
                <a:latin typeface="+mn-lt"/>
              </a:rPr>
              <a:t>.</a:t>
            </a:r>
          </a:p>
          <a:p>
            <a:endParaRPr lang="en-GB" sz="1600" b="0" dirty="0">
              <a:latin typeface="+mn-lt"/>
            </a:endParaRPr>
          </a:p>
          <a:p>
            <a:r>
              <a:rPr lang="en-GB" sz="1600" b="0" dirty="0" smtClean="0">
                <a:latin typeface="+mn-lt"/>
              </a:rPr>
              <a:t>If you’ve previously placed an order with us, we’ll default this to the most recently used network to save you some time.</a:t>
            </a:r>
          </a:p>
          <a:p>
            <a:endParaRPr lang="en-GB" sz="1600" b="0" dirty="0">
              <a:latin typeface="+mn-lt"/>
            </a:endParaRPr>
          </a:p>
          <a:p>
            <a:r>
              <a:rPr lang="en-GB" sz="1600" b="0" dirty="0" smtClean="0">
                <a:latin typeface="+mn-lt"/>
              </a:rPr>
              <a:t>If you need to change is:</a:t>
            </a:r>
            <a:endParaRPr lang="en-GB" sz="1600" b="0" dirty="0">
              <a:latin typeface="+mn-lt"/>
            </a:endParaRPr>
          </a:p>
          <a:p>
            <a:endParaRPr lang="en-GB" sz="1600" b="0" dirty="0">
              <a:latin typeface="+mn-lt"/>
            </a:endParaRPr>
          </a:p>
          <a:p>
            <a:pPr marL="342900" indent="-342900">
              <a:buFont typeface="+mj-lt"/>
              <a:buAutoNum type="arabicPeriod"/>
            </a:pPr>
            <a:r>
              <a:rPr lang="en-GB" sz="1600" b="0" dirty="0" smtClean="0">
                <a:latin typeface="+mn-lt"/>
              </a:rPr>
              <a:t>Click ‘Change network’</a:t>
            </a:r>
            <a:endParaRPr lang="en-GB" sz="1600" b="0" dirty="0">
              <a:latin typeface="+mn-lt"/>
            </a:endParaRPr>
          </a:p>
        </p:txBody>
      </p:sp>
      <p:sp>
        <p:nvSpPr>
          <p:cNvPr id="5" name="Oval 4"/>
          <p:cNvSpPr/>
          <p:nvPr/>
        </p:nvSpPr>
        <p:spPr>
          <a:xfrm>
            <a:off x="7111488" y="430483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201698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986982" y="1058334"/>
            <a:ext cx="5749017" cy="5080000"/>
          </a:xfrm>
          <a:prstGeom prst="rect">
            <a:avLst/>
          </a:prstGeom>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3: Choose a Network</a:t>
            </a:r>
          </a:p>
          <a:p>
            <a:endParaRPr lang="en-GB" sz="1100" dirty="0">
              <a:latin typeface="Arial" panose="020B0604020202020204" pitchFamily="34" charset="0"/>
              <a:cs typeface="Arial" panose="020B0604020202020204" pitchFamily="34" charset="0"/>
            </a:endParaRPr>
          </a:p>
          <a:p>
            <a:r>
              <a:rPr lang="en-GB" sz="1600" b="0" dirty="0">
                <a:latin typeface="+mn-lt"/>
              </a:rPr>
              <a:t>If you have recently entered a Wholesale Ethernet order via the new journey, the most recently used network will be displayed in the ‘Recent Network’ tab. If you wish to use this network, you can just click ‘Confirm’ to continue.</a:t>
            </a:r>
          </a:p>
          <a:p>
            <a:endParaRPr lang="en-GB" sz="1600" b="0" dirty="0">
              <a:latin typeface="+mn-lt"/>
            </a:endParaRPr>
          </a:p>
          <a:p>
            <a:r>
              <a:rPr lang="en-GB" sz="1600" b="0" dirty="0">
                <a:latin typeface="+mn-lt"/>
              </a:rPr>
              <a:t>If you wish to search for a network</a:t>
            </a:r>
          </a:p>
          <a:p>
            <a:endParaRPr lang="en-GB" sz="1600" b="0" dirty="0">
              <a:latin typeface="+mn-lt"/>
            </a:endParaRPr>
          </a:p>
          <a:p>
            <a:pPr marL="342900" indent="-342900">
              <a:buFont typeface="+mj-lt"/>
              <a:buAutoNum type="arabicPeriod"/>
            </a:pPr>
            <a:r>
              <a:rPr lang="en-GB" sz="1600" b="0" dirty="0">
                <a:latin typeface="+mn-lt"/>
              </a:rPr>
              <a:t>Select the ‘Search Network’ tab</a:t>
            </a:r>
          </a:p>
          <a:p>
            <a:pPr marL="342900" indent="-342900">
              <a:buFont typeface="+mj-lt"/>
              <a:buAutoNum type="arabicPeriod"/>
            </a:pPr>
            <a:r>
              <a:rPr lang="en-GB" sz="1600" b="0" dirty="0">
                <a:latin typeface="+mn-lt"/>
              </a:rPr>
              <a:t>Enter your search criteria (Network Service Ref = ETHN, Network Name or Network ID) and click the magnifying glass.</a:t>
            </a:r>
          </a:p>
          <a:p>
            <a:pPr marL="342900" indent="-342900">
              <a:buFont typeface="+mj-lt"/>
              <a:buAutoNum type="arabicPeriod"/>
            </a:pPr>
            <a:r>
              <a:rPr lang="en-GB" sz="1600" b="0" dirty="0">
                <a:latin typeface="+mn-lt"/>
              </a:rPr>
              <a:t>Once the network details have been displayed and selected, click ‘Confirm’.</a:t>
            </a:r>
          </a:p>
        </p:txBody>
      </p:sp>
      <p:sp>
        <p:nvSpPr>
          <p:cNvPr id="5" name="Oval 4"/>
          <p:cNvSpPr/>
          <p:nvPr/>
        </p:nvSpPr>
        <p:spPr>
          <a:xfrm>
            <a:off x="6789755" y="161243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6602977" y="2166536"/>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2</a:t>
            </a:r>
            <a:endParaRPr lang="en-GB" sz="1463" dirty="0">
              <a:solidFill>
                <a:schemeClr val="bg1"/>
              </a:solidFill>
            </a:endParaRPr>
          </a:p>
        </p:txBody>
      </p:sp>
      <p:sp>
        <p:nvSpPr>
          <p:cNvPr id="9" name="Oval 8"/>
          <p:cNvSpPr/>
          <p:nvPr/>
        </p:nvSpPr>
        <p:spPr>
          <a:xfrm>
            <a:off x="10573844" y="5519336"/>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75776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94838" y="1428663"/>
            <a:ext cx="6541162" cy="3356239"/>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4: Check Availability</a:t>
            </a:r>
          </a:p>
          <a:p>
            <a:endParaRPr lang="en-GB" sz="1100" dirty="0">
              <a:latin typeface="Arial" panose="020B0604020202020204" pitchFamily="34" charset="0"/>
              <a:cs typeface="Arial" panose="020B0604020202020204" pitchFamily="34" charset="0"/>
            </a:endParaRPr>
          </a:p>
          <a:p>
            <a:r>
              <a:rPr lang="en-GB" sz="1600" b="0" dirty="0">
                <a:latin typeface="+mn-lt"/>
              </a:rPr>
              <a:t>The next step </a:t>
            </a:r>
            <a:r>
              <a:rPr lang="en-GB" sz="1600" b="0" dirty="0" smtClean="0">
                <a:latin typeface="+mn-lt"/>
              </a:rPr>
              <a:t>is </a:t>
            </a:r>
            <a:r>
              <a:rPr lang="en-GB" sz="1600" b="0" dirty="0">
                <a:latin typeface="+mn-lt"/>
              </a:rPr>
              <a:t>to check the availability of the service in the End User’s locale.</a:t>
            </a:r>
          </a:p>
          <a:p>
            <a:endParaRPr lang="en-GB" sz="1600" b="0" dirty="0">
              <a:latin typeface="+mn-lt"/>
            </a:endParaRPr>
          </a:p>
          <a:p>
            <a:pPr marL="342900" indent="-342900">
              <a:buFont typeface="+mj-lt"/>
              <a:buAutoNum type="arabicPeriod"/>
            </a:pPr>
            <a:r>
              <a:rPr lang="en-GB" sz="1600" b="0" dirty="0" smtClean="0">
                <a:latin typeface="+mn-lt"/>
              </a:rPr>
              <a:t>Enter </a:t>
            </a:r>
            <a:r>
              <a:rPr lang="en-GB" sz="1600" b="0" dirty="0">
                <a:latin typeface="+mn-lt"/>
              </a:rPr>
              <a:t>the postcode </a:t>
            </a:r>
            <a:r>
              <a:rPr lang="en-GB" sz="1600" b="0" dirty="0" smtClean="0">
                <a:latin typeface="+mn-lt"/>
              </a:rPr>
              <a:t>for where </a:t>
            </a:r>
            <a:r>
              <a:rPr lang="en-GB" sz="1600" b="0" dirty="0">
                <a:latin typeface="+mn-lt"/>
              </a:rPr>
              <a:t>the </a:t>
            </a:r>
            <a:r>
              <a:rPr lang="en-GB" sz="1600" b="0" dirty="0" err="1">
                <a:latin typeface="+mn-lt"/>
              </a:rPr>
              <a:t>Etherway</a:t>
            </a:r>
            <a:r>
              <a:rPr lang="en-GB" sz="1600" b="0" dirty="0">
                <a:latin typeface="+mn-lt"/>
              </a:rPr>
              <a:t> is to be installed and click the magnifying </a:t>
            </a:r>
            <a:r>
              <a:rPr lang="en-GB" sz="1600" b="0" dirty="0" smtClean="0">
                <a:latin typeface="+mn-lt"/>
              </a:rPr>
              <a:t>glass</a:t>
            </a:r>
          </a:p>
          <a:p>
            <a:endParaRPr lang="en-GB" sz="1600" b="0" dirty="0">
              <a:latin typeface="+mn-lt"/>
            </a:endParaRPr>
          </a:p>
        </p:txBody>
      </p:sp>
      <p:sp>
        <p:nvSpPr>
          <p:cNvPr id="5" name="Oval 4"/>
          <p:cNvSpPr/>
          <p:nvPr/>
        </p:nvSpPr>
        <p:spPr>
          <a:xfrm>
            <a:off x="6221465" y="284429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264101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701314" y="1171423"/>
            <a:ext cx="6216421" cy="5029200"/>
          </a:xfrm>
          <a:prstGeom prst="rect">
            <a:avLst/>
          </a:prstGeom>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4: Check Availability</a:t>
            </a:r>
          </a:p>
          <a:p>
            <a:endParaRPr lang="en-GB" sz="1100" dirty="0">
              <a:latin typeface="Arial" panose="020B0604020202020204" pitchFamily="34" charset="0"/>
              <a:cs typeface="Arial" panose="020B0604020202020204" pitchFamily="34" charset="0"/>
            </a:endParaRPr>
          </a:p>
          <a:p>
            <a:r>
              <a:rPr lang="en-GB" sz="1600" b="0" dirty="0">
                <a:latin typeface="+mn-lt"/>
              </a:rPr>
              <a:t>You’ll now need to select the address where the service is to be installed.</a:t>
            </a:r>
          </a:p>
          <a:p>
            <a:endParaRPr lang="en-GB" sz="1600" b="0" dirty="0">
              <a:latin typeface="+mn-lt"/>
            </a:endParaRPr>
          </a:p>
          <a:p>
            <a:pPr marL="342900" indent="-342900">
              <a:buFont typeface="+mj-lt"/>
              <a:buAutoNum type="arabicPeriod"/>
            </a:pPr>
            <a:r>
              <a:rPr lang="en-GB" sz="1600" b="0" dirty="0">
                <a:latin typeface="+mn-lt"/>
              </a:rPr>
              <a:t>Select the address you require the service to be </a:t>
            </a:r>
            <a:r>
              <a:rPr lang="en-GB" sz="1600" b="0" dirty="0" smtClean="0">
                <a:latin typeface="+mn-lt"/>
              </a:rPr>
              <a:t>installed</a:t>
            </a:r>
          </a:p>
          <a:p>
            <a:pPr marL="342900" indent="-342900">
              <a:buFont typeface="+mj-lt"/>
              <a:buAutoNum type="arabicPeriod"/>
            </a:pPr>
            <a:r>
              <a:rPr lang="en-GB" sz="1600" b="0" dirty="0" smtClean="0">
                <a:latin typeface="+mn-lt"/>
              </a:rPr>
              <a:t>Click </a:t>
            </a:r>
            <a:r>
              <a:rPr lang="en-GB" sz="1600" b="0" dirty="0">
                <a:latin typeface="+mn-lt"/>
              </a:rPr>
              <a:t>‘Confirm’ to use the selected address.</a:t>
            </a:r>
          </a:p>
        </p:txBody>
      </p:sp>
      <p:sp>
        <p:nvSpPr>
          <p:cNvPr id="5" name="Oval 4"/>
          <p:cNvSpPr/>
          <p:nvPr/>
        </p:nvSpPr>
        <p:spPr>
          <a:xfrm>
            <a:off x="5636532" y="2422272"/>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10762543" y="558810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189603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43657"/>
          <a:stretch/>
        </p:blipFill>
        <p:spPr>
          <a:xfrm>
            <a:off x="5857473" y="1363132"/>
            <a:ext cx="6050671" cy="2590618"/>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4: Check Availability</a:t>
            </a:r>
          </a:p>
          <a:p>
            <a:endParaRPr lang="en-GB" sz="1100" dirty="0">
              <a:latin typeface="Arial" panose="020B0604020202020204" pitchFamily="34" charset="0"/>
              <a:cs typeface="Arial" panose="020B0604020202020204" pitchFamily="34" charset="0"/>
            </a:endParaRPr>
          </a:p>
          <a:p>
            <a:r>
              <a:rPr lang="en-GB" sz="1600" b="0" dirty="0">
                <a:latin typeface="+mn-lt"/>
              </a:rPr>
              <a:t>The address will now be populated.</a:t>
            </a:r>
          </a:p>
          <a:p>
            <a:endParaRPr lang="en-GB" sz="1600" b="0" dirty="0">
              <a:latin typeface="+mn-lt"/>
            </a:endParaRPr>
          </a:p>
          <a:p>
            <a:pPr marL="342900" indent="-342900">
              <a:buFont typeface="+mj-lt"/>
              <a:buAutoNum type="arabicPeriod"/>
            </a:pPr>
            <a:r>
              <a:rPr lang="en-GB" sz="1600" b="0" dirty="0">
                <a:latin typeface="+mn-lt"/>
              </a:rPr>
              <a:t>If you wish to change the installation address, you can do so by clicking ‘Change Site’. If you are happy that the correct address is populated, click ‘Check Availability’.</a:t>
            </a:r>
          </a:p>
        </p:txBody>
      </p:sp>
      <p:sp>
        <p:nvSpPr>
          <p:cNvPr id="5" name="Oval 4"/>
          <p:cNvSpPr/>
          <p:nvPr/>
        </p:nvSpPr>
        <p:spPr>
          <a:xfrm>
            <a:off x="6872666" y="2591502"/>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47756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35881"/>
          <a:stretch/>
        </p:blipFill>
        <p:spPr>
          <a:xfrm>
            <a:off x="6273800" y="1320796"/>
            <a:ext cx="5462200" cy="325120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4: Check Availability</a:t>
            </a:r>
          </a:p>
          <a:p>
            <a:endParaRPr lang="en-GB" sz="1100" dirty="0">
              <a:latin typeface="Arial" panose="020B0604020202020204" pitchFamily="34" charset="0"/>
              <a:cs typeface="Arial" panose="020B0604020202020204" pitchFamily="34" charset="0"/>
            </a:endParaRPr>
          </a:p>
          <a:p>
            <a:r>
              <a:rPr lang="en-GB" sz="1600" b="0" dirty="0">
                <a:latin typeface="+mn-lt"/>
              </a:rPr>
              <a:t>You will now see the availability check result</a:t>
            </a:r>
            <a:r>
              <a:rPr lang="en-GB" sz="1600" b="0" dirty="0" smtClean="0">
                <a:latin typeface="+mn-lt"/>
              </a:rPr>
              <a:t>.</a:t>
            </a:r>
          </a:p>
          <a:p>
            <a:endParaRPr lang="en-GB" sz="1600" b="0" dirty="0">
              <a:latin typeface="+mn-lt"/>
            </a:endParaRPr>
          </a:p>
          <a:p>
            <a:r>
              <a:rPr lang="en-GB" sz="1600" b="0" dirty="0" smtClean="0">
                <a:latin typeface="+mn-lt"/>
              </a:rPr>
              <a:t>If the service is not available at this site, we’ll tell you. </a:t>
            </a:r>
          </a:p>
          <a:p>
            <a:endParaRPr lang="en-GB" sz="1600" b="0" dirty="0">
              <a:latin typeface="+mn-lt"/>
            </a:endParaRPr>
          </a:p>
          <a:p>
            <a:pPr marL="342900" indent="-342900">
              <a:buFont typeface="+mj-lt"/>
              <a:buAutoNum type="arabicPeriod"/>
            </a:pPr>
            <a:r>
              <a:rPr lang="en-GB" sz="1600" b="0" dirty="0" smtClean="0">
                <a:latin typeface="+mn-lt"/>
              </a:rPr>
              <a:t>Click </a:t>
            </a:r>
            <a:r>
              <a:rPr lang="en-GB" sz="1600" b="0" dirty="0">
                <a:latin typeface="+mn-lt"/>
              </a:rPr>
              <a:t>‘Next’ to continue.</a:t>
            </a:r>
          </a:p>
        </p:txBody>
      </p:sp>
      <p:sp>
        <p:nvSpPr>
          <p:cNvPr id="5" name="Oval 4"/>
          <p:cNvSpPr/>
          <p:nvPr/>
        </p:nvSpPr>
        <p:spPr>
          <a:xfrm>
            <a:off x="10513332" y="3971566"/>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310680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068556" y="1102454"/>
            <a:ext cx="5667444" cy="4810291"/>
          </a:xfrm>
          <a:prstGeom prst="rect">
            <a:avLst/>
          </a:prstGeom>
          <a:ln>
            <a:solidFill>
              <a:schemeClr val="tx2"/>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5: Site Details</a:t>
            </a:r>
          </a:p>
          <a:p>
            <a:endParaRPr lang="en-GB" sz="1100" dirty="0">
              <a:latin typeface="Arial" panose="020B0604020202020204" pitchFamily="34" charset="0"/>
              <a:cs typeface="Arial" panose="020B0604020202020204" pitchFamily="34" charset="0"/>
            </a:endParaRPr>
          </a:p>
          <a:p>
            <a:r>
              <a:rPr lang="en-GB" sz="1600" b="0" dirty="0">
                <a:latin typeface="+mn-lt"/>
              </a:rPr>
              <a:t>You will now need to enter site details.</a:t>
            </a:r>
          </a:p>
          <a:p>
            <a:endParaRPr lang="en-GB" sz="1600" b="0" dirty="0">
              <a:latin typeface="+mn-lt"/>
            </a:endParaRPr>
          </a:p>
          <a:p>
            <a:pPr marL="342900" indent="-342900">
              <a:buFont typeface="+mj-lt"/>
              <a:buAutoNum type="arabicPeriod"/>
            </a:pPr>
            <a:r>
              <a:rPr lang="en-GB" sz="1600" b="0" dirty="0">
                <a:latin typeface="+mn-lt"/>
              </a:rPr>
              <a:t>You have an option to give your </a:t>
            </a:r>
            <a:r>
              <a:rPr lang="en-GB" sz="1600" b="0" dirty="0" err="1">
                <a:latin typeface="+mn-lt"/>
              </a:rPr>
              <a:t>Etherway</a:t>
            </a:r>
            <a:r>
              <a:rPr lang="en-GB" sz="1600" b="0" dirty="0">
                <a:latin typeface="+mn-lt"/>
              </a:rPr>
              <a:t> a name. </a:t>
            </a:r>
            <a:r>
              <a:rPr lang="en-GB" sz="1600" b="0" dirty="0" smtClean="0">
                <a:latin typeface="+mn-lt"/>
              </a:rPr>
              <a:t>You can use this to search for your circuit on Business Zone. </a:t>
            </a:r>
            <a:r>
              <a:rPr lang="en-GB" sz="1600" b="0" dirty="0">
                <a:latin typeface="+mn-lt"/>
              </a:rPr>
              <a:t>If you chose to apply an </a:t>
            </a:r>
            <a:r>
              <a:rPr lang="en-GB" sz="1600" b="0" dirty="0" err="1">
                <a:latin typeface="+mn-lt"/>
              </a:rPr>
              <a:t>Etherway</a:t>
            </a:r>
            <a:r>
              <a:rPr lang="en-GB" sz="1600" b="0" dirty="0">
                <a:latin typeface="+mn-lt"/>
              </a:rPr>
              <a:t> name, it’ll be displayed in the left hand menu. If you chose to not enter a name, the order number will be shown.</a:t>
            </a:r>
          </a:p>
        </p:txBody>
      </p:sp>
      <p:sp>
        <p:nvSpPr>
          <p:cNvPr id="5" name="Oval 4"/>
          <p:cNvSpPr/>
          <p:nvPr/>
        </p:nvSpPr>
        <p:spPr>
          <a:xfrm>
            <a:off x="7516133" y="521617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55173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5: Site Details</a:t>
            </a:r>
          </a:p>
          <a:p>
            <a:endParaRPr lang="en-GB" sz="1100" dirty="0" smtClean="0">
              <a:latin typeface="Arial" panose="020B0604020202020204" pitchFamily="34" charset="0"/>
              <a:cs typeface="Arial" panose="020B0604020202020204" pitchFamily="34" charset="0"/>
            </a:endParaRPr>
          </a:p>
          <a:p>
            <a:r>
              <a:rPr lang="en-GB" sz="1600" b="0" dirty="0">
                <a:latin typeface="+mn-lt"/>
              </a:rPr>
              <a:t>You will now enter details on where the service will be installed at the site</a:t>
            </a:r>
            <a:r>
              <a:rPr lang="en-GB" sz="1600" b="0" dirty="0" smtClean="0">
                <a:latin typeface="+mn-lt"/>
              </a:rPr>
              <a:t>.</a:t>
            </a:r>
          </a:p>
          <a:p>
            <a:endParaRPr lang="en-GB" sz="1600" b="0" dirty="0">
              <a:latin typeface="+mn-lt"/>
            </a:endParaRPr>
          </a:p>
          <a:p>
            <a:r>
              <a:rPr lang="en-GB" sz="1600" b="0" dirty="0" smtClean="0">
                <a:latin typeface="+mn-lt"/>
              </a:rPr>
              <a:t>Once again, the ‘?’ next to each field will help you understand what these inputs are.</a:t>
            </a:r>
            <a:endParaRPr lang="en-GB" sz="1600" b="0" dirty="0">
              <a:latin typeface="+mn-lt"/>
            </a:endParaRPr>
          </a:p>
        </p:txBody>
      </p:sp>
      <p:pic>
        <p:nvPicPr>
          <p:cNvPr id="6" name="Picture 5"/>
          <p:cNvPicPr>
            <a:picLocks noChangeAspect="1"/>
          </p:cNvPicPr>
          <p:nvPr/>
        </p:nvPicPr>
        <p:blipFill rotWithShape="1">
          <a:blip r:embed="rId2"/>
          <a:srcRect t="33837"/>
          <a:stretch/>
        </p:blipFill>
        <p:spPr>
          <a:xfrm>
            <a:off x="5713393" y="1515534"/>
            <a:ext cx="6090340" cy="370839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2810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5: Site Details</a:t>
            </a:r>
          </a:p>
          <a:p>
            <a:endParaRPr lang="en-GB" sz="1100" dirty="0" smtClean="0">
              <a:latin typeface="Arial" panose="020B0604020202020204" pitchFamily="34" charset="0"/>
              <a:cs typeface="Arial" panose="020B0604020202020204" pitchFamily="34" charset="0"/>
            </a:endParaRPr>
          </a:p>
          <a:p>
            <a:r>
              <a:rPr lang="en-GB" sz="1600" b="0" dirty="0">
                <a:latin typeface="+mn-lt"/>
              </a:rPr>
              <a:t>Next, you’ll set up your primary contact details.</a:t>
            </a:r>
          </a:p>
          <a:p>
            <a:endParaRPr lang="en-GB" sz="1600" b="0" dirty="0">
              <a:latin typeface="+mn-lt"/>
            </a:endParaRPr>
          </a:p>
          <a:p>
            <a:pPr marL="342900" indent="-342900">
              <a:buFont typeface="+mj-lt"/>
              <a:buAutoNum type="arabicPeriod"/>
            </a:pPr>
            <a:r>
              <a:rPr lang="en-GB" sz="1600" b="0" dirty="0">
                <a:latin typeface="+mn-lt"/>
              </a:rPr>
              <a:t>Click ‘Set up primary contact</a:t>
            </a:r>
            <a:r>
              <a:rPr lang="en-GB" sz="1600" b="0" dirty="0" smtClean="0">
                <a:latin typeface="+mn-lt"/>
              </a:rPr>
              <a:t>’</a:t>
            </a:r>
          </a:p>
          <a:p>
            <a:pPr marL="342900" indent="-342900">
              <a:buFont typeface="+mj-lt"/>
              <a:buAutoNum type="arabicPeriod"/>
            </a:pPr>
            <a:endParaRPr lang="en-GB" sz="1600" b="0" dirty="0">
              <a:latin typeface="+mn-lt"/>
            </a:endParaRPr>
          </a:p>
          <a:p>
            <a:r>
              <a:rPr lang="en-GB" sz="1600" dirty="0" smtClean="0">
                <a:latin typeface="+mn-lt"/>
              </a:rPr>
              <a:t>Please note: </a:t>
            </a:r>
            <a:r>
              <a:rPr lang="en-GB" sz="1600" b="0" dirty="0" smtClean="0">
                <a:latin typeface="+mn-lt"/>
              </a:rPr>
              <a:t>Although we expect the primary contacted to be contacted for all queries about the order, </a:t>
            </a:r>
            <a:r>
              <a:rPr lang="en-GB" sz="1600" b="0" dirty="0" err="1" smtClean="0">
                <a:latin typeface="+mn-lt"/>
              </a:rPr>
              <a:t>Openreach</a:t>
            </a:r>
            <a:r>
              <a:rPr lang="en-GB" sz="1600" b="0" dirty="0" smtClean="0">
                <a:latin typeface="+mn-lt"/>
              </a:rPr>
              <a:t> may also contact your end customer directly.</a:t>
            </a:r>
            <a:endParaRPr lang="en-GB" sz="1600" b="0" dirty="0">
              <a:latin typeface="+mn-lt"/>
            </a:endParaRPr>
          </a:p>
        </p:txBody>
      </p:sp>
      <p:pic>
        <p:nvPicPr>
          <p:cNvPr id="5" name="Picture 4"/>
          <p:cNvPicPr>
            <a:picLocks noChangeAspect="1"/>
          </p:cNvPicPr>
          <p:nvPr/>
        </p:nvPicPr>
        <p:blipFill rotWithShape="1">
          <a:blip r:embed="rId2"/>
          <a:srcRect b="59348"/>
          <a:stretch/>
        </p:blipFill>
        <p:spPr>
          <a:xfrm>
            <a:off x="5247863" y="1188021"/>
            <a:ext cx="6488137" cy="2393379"/>
          </a:xfrm>
          <a:prstGeom prst="rect">
            <a:avLst/>
          </a:prstGeom>
          <a:ln>
            <a:solidFill>
              <a:schemeClr val="tx1"/>
            </a:solidFill>
          </a:ln>
          <a:effectLst>
            <a:outerShdw blurRad="50800" dist="38100" dir="2700000" algn="tl" rotWithShape="0">
              <a:prstClr val="black">
                <a:alpha val="40000"/>
              </a:prstClr>
            </a:outerShdw>
          </a:effectLst>
        </p:spPr>
      </p:pic>
      <p:sp>
        <p:nvSpPr>
          <p:cNvPr id="7" name="Oval 6"/>
          <p:cNvSpPr/>
          <p:nvPr/>
        </p:nvSpPr>
        <p:spPr>
          <a:xfrm>
            <a:off x="5075334" y="293863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276024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221775" y="1117599"/>
            <a:ext cx="5514225" cy="4885267"/>
          </a:xfrm>
          <a:prstGeom prst="rect">
            <a:avLst/>
          </a:prstGeom>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5: Site Details</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r>
              <a:rPr lang="en-GB" sz="1600" b="0" dirty="0" smtClean="0">
                <a:latin typeface="+mn-lt"/>
              </a:rPr>
              <a:t>We’ve </a:t>
            </a:r>
            <a:r>
              <a:rPr lang="en-GB" sz="1600" b="0" dirty="0">
                <a:latin typeface="+mn-lt"/>
              </a:rPr>
              <a:t>defaulted the option to the ‘Create new contact’ tab. This allows you to manually enter the primary contact details</a:t>
            </a:r>
            <a:r>
              <a:rPr lang="en-GB" sz="1600" b="0" dirty="0" smtClean="0">
                <a:latin typeface="+mn-lt"/>
              </a:rPr>
              <a:t>.</a:t>
            </a:r>
          </a:p>
          <a:p>
            <a:pPr marL="342900" indent="-342900">
              <a:buFont typeface="+mj-lt"/>
              <a:buAutoNum type="arabicPeriod"/>
            </a:pPr>
            <a:r>
              <a:rPr lang="en-GB" sz="1600" b="0" dirty="0">
                <a:latin typeface="+mn-lt"/>
              </a:rPr>
              <a:t>If you wish to use a primary contact you’ve used in the past, you can search and select it from the ‘Add existing contact’ tab. </a:t>
            </a:r>
            <a:endParaRPr lang="en-GB" sz="1600" b="0" dirty="0" smtClean="0">
              <a:latin typeface="+mn-lt"/>
            </a:endParaRPr>
          </a:p>
          <a:p>
            <a:pPr marL="342900" indent="-342900">
              <a:buFont typeface="+mj-lt"/>
              <a:buAutoNum type="arabicPeriod"/>
            </a:pPr>
            <a:r>
              <a:rPr lang="en-GB" sz="1600" b="0" dirty="0" smtClean="0">
                <a:latin typeface="+mn-lt"/>
              </a:rPr>
              <a:t>The fastest and easiest way to setup the primary contact, is to select one from a previously saved ‘Favourite contacts’ list</a:t>
            </a:r>
          </a:p>
          <a:p>
            <a:endParaRPr lang="en-GB" sz="1600" b="0" dirty="0">
              <a:latin typeface="+mn-lt"/>
            </a:endParaRPr>
          </a:p>
        </p:txBody>
      </p:sp>
      <p:sp>
        <p:nvSpPr>
          <p:cNvPr id="7" name="Oval 6"/>
          <p:cNvSpPr/>
          <p:nvPr/>
        </p:nvSpPr>
        <p:spPr>
          <a:xfrm>
            <a:off x="7133459" y="196497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7980125" y="196497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9" name="Oval 8"/>
          <p:cNvSpPr/>
          <p:nvPr/>
        </p:nvSpPr>
        <p:spPr>
          <a:xfrm>
            <a:off x="6221775" y="1956603"/>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18074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5471796" cy="4464000"/>
          </a:xfrm>
        </p:spPr>
        <p:txBody>
          <a:bodyPr/>
          <a:lstStyle/>
          <a:p>
            <a:r>
              <a:rPr lang="en-GB" b="1" dirty="0">
                <a:solidFill>
                  <a:schemeClr val="accent2"/>
                </a:solidFill>
                <a:latin typeface="+mj-lt"/>
              </a:rPr>
              <a:t>What’s in this User Guide?</a:t>
            </a:r>
          </a:p>
          <a:p>
            <a:r>
              <a:rPr lang="en-GB" dirty="0">
                <a:latin typeface="+mj-lt"/>
                <a:cs typeface="Arial" panose="020B0604020202020204" pitchFamily="34" charset="0"/>
                <a:hlinkClick r:id="rId2" action="ppaction://hlinksldjump"/>
              </a:rPr>
              <a:t>p3 - Pre-requisites</a:t>
            </a:r>
            <a:endParaRPr lang="en-GB" dirty="0">
              <a:latin typeface="+mj-lt"/>
              <a:cs typeface="Arial" panose="020B0604020202020204" pitchFamily="34" charset="0"/>
            </a:endParaRPr>
          </a:p>
          <a:p>
            <a:r>
              <a:rPr lang="en-GB" dirty="0">
                <a:latin typeface="+mj-lt"/>
                <a:cs typeface="Arial" panose="020B0604020202020204" pitchFamily="34" charset="0"/>
                <a:hlinkClick r:id="rId3" action="ppaction://hlinksldjump"/>
              </a:rPr>
              <a:t>p4 - How To Place an </a:t>
            </a:r>
            <a:r>
              <a:rPr lang="en-GB" dirty="0" smtClean="0">
                <a:latin typeface="+mj-lt"/>
                <a:cs typeface="Arial" panose="020B0604020202020204" pitchFamily="34" charset="0"/>
                <a:hlinkClick r:id="rId3" action="ppaction://hlinksldjump"/>
              </a:rPr>
              <a:t>Exchange Connect order</a:t>
            </a:r>
            <a:endParaRPr lang="en-GB" dirty="0">
              <a:latin typeface="+mj-lt"/>
              <a:cs typeface="Arial" panose="020B0604020202020204" pitchFamily="34" charset="0"/>
            </a:endParaRPr>
          </a:p>
          <a:p>
            <a:endParaRPr lang="en-US" dirty="0"/>
          </a:p>
        </p:txBody>
      </p:sp>
      <p:sp>
        <p:nvSpPr>
          <p:cNvPr id="4" name="Slide Number Placeholder 3">
            <a:extLst>
              <a:ext uri="{FF2B5EF4-FFF2-40B4-BE49-F238E27FC236}">
                <a16:creationId xmlns="" xmlns:a16="http://schemas.microsoft.com/office/drawing/2014/main"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6" name="Picture 5"/>
          <p:cNvPicPr>
            <a:picLocks noChangeAspect="1"/>
          </p:cNvPicPr>
          <p:nvPr/>
        </p:nvPicPr>
        <p:blipFill>
          <a:blip r:embed="rId4"/>
          <a:stretch>
            <a:fillRect/>
          </a:stretch>
        </p:blipFill>
        <p:spPr>
          <a:xfrm>
            <a:off x="5376301" y="1177565"/>
            <a:ext cx="6434700" cy="4403978"/>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041088" y="1058333"/>
            <a:ext cx="5694912" cy="5029200"/>
          </a:xfrm>
          <a:prstGeom prst="rect">
            <a:avLst/>
          </a:prstGeom>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5: Site Details</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r>
              <a:rPr lang="en-GB" sz="1600" b="0" dirty="0" smtClean="0">
                <a:latin typeface="+mn-lt"/>
              </a:rPr>
              <a:t>On the favourite contacts tab, select the contact you wish to use</a:t>
            </a:r>
          </a:p>
          <a:p>
            <a:pPr marL="342900" indent="-342900">
              <a:buFont typeface="+mj-lt"/>
              <a:buAutoNum type="arabicPeriod"/>
            </a:pPr>
            <a:r>
              <a:rPr lang="en-GB" sz="1600" b="0" dirty="0" smtClean="0">
                <a:latin typeface="+mn-lt"/>
              </a:rPr>
              <a:t>Clicking ‘Remove contact as favourite’ will remove the selected contact from the list.</a:t>
            </a:r>
          </a:p>
          <a:p>
            <a:pPr marL="342900" indent="-342900">
              <a:buFont typeface="+mj-lt"/>
              <a:buAutoNum type="arabicPeriod"/>
            </a:pPr>
            <a:r>
              <a:rPr lang="en-GB" sz="1600" b="0" dirty="0" smtClean="0">
                <a:latin typeface="+mn-lt"/>
              </a:rPr>
              <a:t>If you wish to use this contact on your order, click ‘Confirm’.</a:t>
            </a:r>
          </a:p>
          <a:p>
            <a:endParaRPr lang="en-GB" sz="1600" b="0" dirty="0">
              <a:latin typeface="+mn-lt"/>
            </a:endParaRPr>
          </a:p>
        </p:txBody>
      </p:sp>
      <p:sp>
        <p:nvSpPr>
          <p:cNvPr id="7" name="Oval 6"/>
          <p:cNvSpPr/>
          <p:nvPr/>
        </p:nvSpPr>
        <p:spPr>
          <a:xfrm>
            <a:off x="6041088" y="284550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9331699" y="5369469"/>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9" name="Oval 8"/>
          <p:cNvSpPr/>
          <p:nvPr/>
        </p:nvSpPr>
        <p:spPr>
          <a:xfrm>
            <a:off x="10649841" y="536947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287322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120000" y="1100665"/>
            <a:ext cx="5678349" cy="5012267"/>
          </a:xfrm>
          <a:prstGeom prst="rect">
            <a:avLst/>
          </a:prstGeom>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5: Site Details</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r>
              <a:rPr lang="en-GB" sz="1600" b="0" dirty="0" smtClean="0">
                <a:latin typeface="+mn-lt"/>
              </a:rPr>
              <a:t>To search for the contact in the ‘Add existing contact’ tab, enter the last name of the contact you want to add and click the magnifying glass.</a:t>
            </a:r>
          </a:p>
          <a:p>
            <a:pPr marL="342900" indent="-342900">
              <a:buFont typeface="+mj-lt"/>
              <a:buAutoNum type="arabicPeriod"/>
            </a:pPr>
            <a:r>
              <a:rPr lang="en-GB" sz="1600" b="0" dirty="0" smtClean="0">
                <a:latin typeface="+mn-lt"/>
              </a:rPr>
              <a:t>The results will then be displayed. Select the contact you want to add.</a:t>
            </a:r>
          </a:p>
          <a:p>
            <a:pPr marL="342900" indent="-342900">
              <a:buFont typeface="+mj-lt"/>
              <a:buAutoNum type="arabicPeriod"/>
            </a:pPr>
            <a:r>
              <a:rPr lang="en-GB" sz="1600" b="0" dirty="0" smtClean="0">
                <a:latin typeface="+mn-lt"/>
              </a:rPr>
              <a:t>If you’re going to use this contact again, you might want to add it to your favourites list. Click ‘Save contact as favourite’ to do this.</a:t>
            </a:r>
          </a:p>
          <a:p>
            <a:pPr marL="342900" indent="-342900">
              <a:buFont typeface="+mj-lt"/>
              <a:buAutoNum type="arabicPeriod"/>
            </a:pPr>
            <a:r>
              <a:rPr lang="en-GB" sz="1600" b="0" dirty="0" smtClean="0">
                <a:latin typeface="+mn-lt"/>
              </a:rPr>
              <a:t>A message will be displayed confirming it’s been saved.</a:t>
            </a:r>
          </a:p>
          <a:p>
            <a:pPr marL="342900" indent="-342900">
              <a:buFont typeface="+mj-lt"/>
              <a:buAutoNum type="arabicPeriod"/>
            </a:pPr>
            <a:r>
              <a:rPr lang="en-GB" sz="1600" b="0" dirty="0" smtClean="0">
                <a:latin typeface="+mn-lt"/>
              </a:rPr>
              <a:t>Click ‘Confirm’ to add the contact to your order.</a:t>
            </a:r>
          </a:p>
          <a:p>
            <a:pPr marL="342900" indent="-342900">
              <a:buFont typeface="+mj-lt"/>
              <a:buAutoNum type="arabicPeriod"/>
            </a:pPr>
            <a:endParaRPr lang="en-GB" sz="1600" b="0" dirty="0">
              <a:latin typeface="+mn-lt"/>
            </a:endParaRPr>
          </a:p>
          <a:p>
            <a:r>
              <a:rPr lang="en-GB" sz="1600" b="0" dirty="0" smtClean="0">
                <a:latin typeface="+mn-lt"/>
              </a:rPr>
              <a:t>You can also add a secondary contact using the same process if you wish.</a:t>
            </a:r>
          </a:p>
          <a:p>
            <a:endParaRPr lang="en-GB" sz="1600" b="0" dirty="0">
              <a:latin typeface="+mn-lt"/>
            </a:endParaRPr>
          </a:p>
        </p:txBody>
      </p:sp>
      <p:sp>
        <p:nvSpPr>
          <p:cNvPr id="7" name="Oval 6"/>
          <p:cNvSpPr/>
          <p:nvPr/>
        </p:nvSpPr>
        <p:spPr>
          <a:xfrm>
            <a:off x="6119999" y="240523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9501333" y="548770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3</a:t>
            </a:r>
            <a:endParaRPr lang="en-GB" sz="1463" dirty="0">
              <a:solidFill>
                <a:schemeClr val="bg1"/>
              </a:solidFill>
            </a:endParaRPr>
          </a:p>
        </p:txBody>
      </p:sp>
      <p:sp>
        <p:nvSpPr>
          <p:cNvPr id="9" name="Oval 8"/>
          <p:cNvSpPr/>
          <p:nvPr/>
        </p:nvSpPr>
        <p:spPr>
          <a:xfrm>
            <a:off x="6119999" y="514933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4</a:t>
            </a:r>
            <a:endParaRPr lang="en-GB" sz="1463" dirty="0">
              <a:solidFill>
                <a:schemeClr val="bg1"/>
              </a:solidFill>
            </a:endParaRPr>
          </a:p>
        </p:txBody>
      </p:sp>
      <p:sp>
        <p:nvSpPr>
          <p:cNvPr id="12" name="Oval 11"/>
          <p:cNvSpPr/>
          <p:nvPr/>
        </p:nvSpPr>
        <p:spPr>
          <a:xfrm>
            <a:off x="10693732" y="548770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5</a:t>
            </a:r>
            <a:endParaRPr lang="en-GB" sz="1463" dirty="0">
              <a:solidFill>
                <a:schemeClr val="bg1"/>
              </a:solidFill>
            </a:endParaRPr>
          </a:p>
        </p:txBody>
      </p:sp>
      <p:sp>
        <p:nvSpPr>
          <p:cNvPr id="13" name="Oval 12"/>
          <p:cNvSpPr/>
          <p:nvPr/>
        </p:nvSpPr>
        <p:spPr>
          <a:xfrm>
            <a:off x="6119999" y="288703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43191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5386530" y="3005265"/>
            <a:ext cx="5602286" cy="3177236"/>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rotWithShape="1">
          <a:blip r:embed="rId3"/>
          <a:srcRect b="47881"/>
          <a:stretch/>
        </p:blipFill>
        <p:spPr>
          <a:xfrm>
            <a:off x="5386530" y="1188021"/>
            <a:ext cx="6349470" cy="166844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5: Site Details</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r>
              <a:rPr lang="en-GB" sz="1600" b="0" dirty="0">
                <a:latin typeface="+mn-lt"/>
              </a:rPr>
              <a:t>You can also add optional site related notes. To do this, click ‘Add Note’</a:t>
            </a:r>
          </a:p>
          <a:p>
            <a:endParaRPr lang="en-GB" sz="1600" b="0" dirty="0" smtClean="0">
              <a:latin typeface="+mn-lt"/>
            </a:endParaRPr>
          </a:p>
          <a:p>
            <a:r>
              <a:rPr lang="en-GB" sz="1600" b="0" dirty="0" smtClean="0">
                <a:latin typeface="+mn-lt"/>
              </a:rPr>
              <a:t>A </a:t>
            </a:r>
            <a:r>
              <a:rPr lang="en-GB" sz="1600" b="0" dirty="0">
                <a:latin typeface="+mn-lt"/>
              </a:rPr>
              <a:t>lightbox will be opened where you can select the note type and enter the note. </a:t>
            </a:r>
          </a:p>
          <a:p>
            <a:pPr marL="342900" indent="-342900">
              <a:buFont typeface="+mj-lt"/>
              <a:buAutoNum type="arabicPeriod"/>
            </a:pPr>
            <a:endParaRPr lang="en-GB" sz="1600" b="0" dirty="0">
              <a:latin typeface="+mn-lt"/>
            </a:endParaRPr>
          </a:p>
          <a:p>
            <a:r>
              <a:rPr lang="en-GB" sz="1600" dirty="0">
                <a:latin typeface="+mn-lt"/>
              </a:rPr>
              <a:t>Please Note</a:t>
            </a:r>
            <a:r>
              <a:rPr lang="en-GB" sz="1600" b="0" dirty="0">
                <a:latin typeface="+mn-lt"/>
              </a:rPr>
              <a:t>: </a:t>
            </a:r>
            <a:r>
              <a:rPr lang="en-GB" sz="1600" b="0" dirty="0" smtClean="0">
                <a:latin typeface="+mn-lt"/>
              </a:rPr>
              <a:t>Only Hazard Notes</a:t>
            </a:r>
            <a:r>
              <a:rPr lang="en-GB" sz="1600" b="0" dirty="0">
                <a:latin typeface="+mn-lt"/>
              </a:rPr>
              <a:t> </a:t>
            </a:r>
            <a:r>
              <a:rPr lang="en-GB" sz="1600" b="0" dirty="0" smtClean="0">
                <a:latin typeface="+mn-lt"/>
              </a:rPr>
              <a:t>are available.</a:t>
            </a:r>
          </a:p>
          <a:p>
            <a:endParaRPr lang="en-GB" sz="1600" b="0" dirty="0">
              <a:latin typeface="+mn-lt"/>
            </a:endParaRPr>
          </a:p>
          <a:p>
            <a:r>
              <a:rPr lang="en-GB" sz="1600" b="0" dirty="0" smtClean="0">
                <a:latin typeface="+mn-lt"/>
              </a:rPr>
              <a:t>2.     Click </a:t>
            </a:r>
            <a:r>
              <a:rPr lang="en-GB" sz="1600" b="0" dirty="0">
                <a:latin typeface="+mn-lt"/>
              </a:rPr>
              <a:t>‘Save’ to save the note.</a:t>
            </a:r>
          </a:p>
          <a:p>
            <a:endParaRPr lang="en-GB" sz="1600" b="0" dirty="0">
              <a:latin typeface="+mn-lt"/>
            </a:endParaRPr>
          </a:p>
        </p:txBody>
      </p:sp>
      <p:sp>
        <p:nvSpPr>
          <p:cNvPr id="7" name="Oval 6"/>
          <p:cNvSpPr/>
          <p:nvPr/>
        </p:nvSpPr>
        <p:spPr>
          <a:xfrm>
            <a:off x="10457269" y="231046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9" name="Oval 8"/>
          <p:cNvSpPr/>
          <p:nvPr/>
        </p:nvSpPr>
        <p:spPr>
          <a:xfrm>
            <a:off x="9788898" y="555969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287578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533108" y="1109843"/>
            <a:ext cx="6202892" cy="4946998"/>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5</a:t>
            </a:r>
            <a:r>
              <a:rPr lang="en-GB" sz="1600" dirty="0" smtClean="0">
                <a:solidFill>
                  <a:schemeClr val="accent2"/>
                </a:solidFill>
              </a:rPr>
              <a:t>: Site Details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r>
              <a:rPr lang="en-GB" sz="1600" b="0" dirty="0" smtClean="0">
                <a:latin typeface="+mn-lt"/>
              </a:rPr>
              <a:t>If you have entered a note, you can see it in the main journey.</a:t>
            </a:r>
          </a:p>
          <a:p>
            <a:pPr marL="342900" indent="-342900">
              <a:buFont typeface="+mj-lt"/>
              <a:buAutoNum type="arabicPeriod"/>
            </a:pPr>
            <a:r>
              <a:rPr lang="en-GB" sz="1600" b="0" dirty="0" smtClean="0">
                <a:latin typeface="+mn-lt"/>
              </a:rPr>
              <a:t>You have the option to edit or remove the note if you wish.</a:t>
            </a:r>
          </a:p>
          <a:p>
            <a:pPr marL="342900" indent="-342900">
              <a:buFont typeface="+mj-lt"/>
              <a:buAutoNum type="arabicPeriod"/>
            </a:pPr>
            <a:r>
              <a:rPr lang="en-GB" sz="1600" b="0" dirty="0" smtClean="0">
                <a:latin typeface="+mn-lt"/>
              </a:rPr>
              <a:t>Click ‘Next’ to continue.</a:t>
            </a:r>
          </a:p>
          <a:p>
            <a:endParaRPr lang="en-GB" sz="1600" b="0" dirty="0">
              <a:latin typeface="+mn-lt"/>
            </a:endParaRPr>
          </a:p>
        </p:txBody>
      </p:sp>
      <p:sp>
        <p:nvSpPr>
          <p:cNvPr id="7" name="Oval 6"/>
          <p:cNvSpPr/>
          <p:nvPr/>
        </p:nvSpPr>
        <p:spPr>
          <a:xfrm>
            <a:off x="5414876" y="289466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9" name="Oval 8"/>
          <p:cNvSpPr/>
          <p:nvPr/>
        </p:nvSpPr>
        <p:spPr>
          <a:xfrm>
            <a:off x="10279965" y="2776432"/>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11" name="Oval 10"/>
          <p:cNvSpPr/>
          <p:nvPr/>
        </p:nvSpPr>
        <p:spPr>
          <a:xfrm>
            <a:off x="10432589" y="538416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207438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4407889" y="1291278"/>
            <a:ext cx="7462377" cy="3636988"/>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3730435" cy="6002578"/>
          </a:xfrm>
        </p:spPr>
        <p:txBody>
          <a:bodyPr>
            <a:noAutofit/>
          </a:bodyPr>
          <a:lstStyle/>
          <a:p>
            <a:r>
              <a:rPr lang="en-GB" sz="1600" dirty="0">
                <a:solidFill>
                  <a:schemeClr val="accent2"/>
                </a:solidFill>
              </a:rPr>
              <a:t>Step </a:t>
            </a:r>
            <a:r>
              <a:rPr lang="en-GB" sz="1600" dirty="0" smtClean="0">
                <a:solidFill>
                  <a:schemeClr val="accent2"/>
                </a:solidFill>
              </a:rPr>
              <a:t>6: Access details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r>
              <a:rPr lang="en-GB" sz="1600" b="0" dirty="0">
                <a:latin typeface="+mn-lt"/>
              </a:rPr>
              <a:t>In this step, you’ll be adding access details.</a:t>
            </a:r>
          </a:p>
          <a:p>
            <a:endParaRPr lang="en-GB" sz="1600" b="0" dirty="0">
              <a:latin typeface="+mn-lt"/>
            </a:endParaRPr>
          </a:p>
          <a:p>
            <a:pPr marL="342900" indent="-342900">
              <a:buFont typeface="+mj-lt"/>
              <a:buAutoNum type="arabicPeriod"/>
            </a:pPr>
            <a:r>
              <a:rPr lang="en-GB" sz="1600" b="0" dirty="0" smtClean="0">
                <a:latin typeface="+mn-lt"/>
              </a:rPr>
              <a:t>The bandwidth option is auto-populated with 1Gbit/s as this is the only option available for Exchange Connect.</a:t>
            </a:r>
          </a:p>
          <a:p>
            <a:pPr marL="342900" indent="-342900">
              <a:buFont typeface="+mj-lt"/>
              <a:buAutoNum type="arabicPeriod"/>
            </a:pPr>
            <a:r>
              <a:rPr lang="en-GB" sz="1600" b="0" dirty="0">
                <a:latin typeface="+mn-lt"/>
              </a:rPr>
              <a:t>The </a:t>
            </a:r>
            <a:r>
              <a:rPr lang="en-GB" sz="1600" b="0" dirty="0" smtClean="0">
                <a:latin typeface="+mn-lt"/>
              </a:rPr>
              <a:t>resilience option </a:t>
            </a:r>
            <a:r>
              <a:rPr lang="en-GB" sz="1600" b="0" dirty="0">
                <a:latin typeface="+mn-lt"/>
              </a:rPr>
              <a:t>is auto-populated with </a:t>
            </a:r>
            <a:r>
              <a:rPr lang="en-GB" sz="1600" b="0" dirty="0" smtClean="0">
                <a:latin typeface="+mn-lt"/>
              </a:rPr>
              <a:t>Standard this </a:t>
            </a:r>
            <a:r>
              <a:rPr lang="en-GB" sz="1600" b="0" dirty="0">
                <a:latin typeface="+mn-lt"/>
              </a:rPr>
              <a:t>is the only option available for Exchange Connect</a:t>
            </a:r>
            <a:r>
              <a:rPr lang="en-GB" sz="1600" b="0" dirty="0" smtClean="0">
                <a:latin typeface="+mn-lt"/>
              </a:rPr>
              <a:t>.</a:t>
            </a:r>
          </a:p>
          <a:p>
            <a:pPr marL="342900" indent="-342900">
              <a:buFont typeface="+mj-lt"/>
              <a:buAutoNum type="arabicPeriod"/>
            </a:pPr>
            <a:r>
              <a:rPr lang="en-GB" sz="1600" b="0" dirty="0" smtClean="0">
                <a:latin typeface="+mn-lt"/>
              </a:rPr>
              <a:t>Select the access pricing period you require.</a:t>
            </a:r>
            <a:endParaRPr lang="en-GB" sz="1600" b="0" dirty="0">
              <a:latin typeface="+mn-lt"/>
            </a:endParaRPr>
          </a:p>
          <a:p>
            <a:endParaRPr lang="en-GB" sz="1600" b="0" dirty="0">
              <a:latin typeface="+mn-lt"/>
            </a:endParaRPr>
          </a:p>
          <a:p>
            <a:r>
              <a:rPr lang="en-GB" sz="1600" dirty="0" smtClean="0">
                <a:latin typeface="+mn-lt"/>
              </a:rPr>
              <a:t>Please </a:t>
            </a:r>
            <a:r>
              <a:rPr lang="en-GB" sz="1600" dirty="0">
                <a:latin typeface="+mn-lt"/>
              </a:rPr>
              <a:t>Note: </a:t>
            </a:r>
            <a:r>
              <a:rPr lang="en-GB" sz="1600" b="0" dirty="0">
                <a:latin typeface="+mn-lt"/>
              </a:rPr>
              <a:t>You can’t change the </a:t>
            </a:r>
            <a:r>
              <a:rPr lang="en-GB" sz="1600" b="0" dirty="0" smtClean="0">
                <a:latin typeface="+mn-lt"/>
              </a:rPr>
              <a:t>maintenance </a:t>
            </a:r>
            <a:r>
              <a:rPr lang="en-GB" sz="1600" b="0" dirty="0">
                <a:latin typeface="+mn-lt"/>
              </a:rPr>
              <a:t>category in this </a:t>
            </a:r>
            <a:r>
              <a:rPr lang="en-GB" sz="1600" b="0" dirty="0" smtClean="0">
                <a:latin typeface="+mn-lt"/>
              </a:rPr>
              <a:t>section.</a:t>
            </a:r>
            <a:endParaRPr lang="en-GB" sz="1600" b="0" dirty="0">
              <a:latin typeface="+mn-lt"/>
            </a:endParaRPr>
          </a:p>
        </p:txBody>
      </p:sp>
      <p:sp>
        <p:nvSpPr>
          <p:cNvPr id="7" name="Oval 6"/>
          <p:cNvSpPr/>
          <p:nvPr/>
        </p:nvSpPr>
        <p:spPr>
          <a:xfrm>
            <a:off x="6521470" y="3109772"/>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12" name="Oval 11"/>
          <p:cNvSpPr/>
          <p:nvPr/>
        </p:nvSpPr>
        <p:spPr>
          <a:xfrm>
            <a:off x="6521470" y="3469679"/>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13" name="Oval 12"/>
          <p:cNvSpPr/>
          <p:nvPr/>
        </p:nvSpPr>
        <p:spPr>
          <a:xfrm>
            <a:off x="6521469" y="383906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395866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a:t>
            </a:r>
            <a:r>
              <a:rPr lang="en-GB" sz="1600" dirty="0" smtClean="0">
                <a:solidFill>
                  <a:schemeClr val="accent2"/>
                </a:solidFill>
              </a:rPr>
              <a:t>6: Access details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r>
              <a:rPr lang="en-GB" sz="1600" b="0" dirty="0">
                <a:latin typeface="+mn-lt"/>
              </a:rPr>
              <a:t>Enter the connectivity details.</a:t>
            </a:r>
          </a:p>
          <a:p>
            <a:endParaRPr lang="en-GB" sz="1600" b="0" dirty="0">
              <a:latin typeface="+mn-lt"/>
            </a:endParaRPr>
          </a:p>
        </p:txBody>
      </p:sp>
      <p:pic>
        <p:nvPicPr>
          <p:cNvPr id="8" name="Picture 7"/>
          <p:cNvPicPr>
            <a:picLocks noChangeAspect="1"/>
          </p:cNvPicPr>
          <p:nvPr/>
        </p:nvPicPr>
        <p:blipFill>
          <a:blip r:embed="rId2"/>
          <a:stretch>
            <a:fillRect/>
          </a:stretch>
        </p:blipFill>
        <p:spPr>
          <a:xfrm>
            <a:off x="5813137" y="1383844"/>
            <a:ext cx="5922863" cy="337707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3916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a:t>
            </a:r>
            <a:r>
              <a:rPr lang="en-GB" sz="1600" dirty="0" smtClean="0">
                <a:solidFill>
                  <a:schemeClr val="accent2"/>
                </a:solidFill>
              </a:rPr>
              <a:t>6: Access details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r>
              <a:rPr lang="en-GB" sz="1600" b="0" dirty="0">
                <a:latin typeface="+mn-lt"/>
              </a:rPr>
              <a:t>Enter the </a:t>
            </a:r>
            <a:r>
              <a:rPr lang="en-GB" sz="1600" b="0" dirty="0" smtClean="0">
                <a:latin typeface="+mn-lt"/>
              </a:rPr>
              <a:t>site readiness details.</a:t>
            </a:r>
          </a:p>
          <a:p>
            <a:endParaRPr lang="en-GB" sz="1600" b="0" dirty="0">
              <a:latin typeface="+mn-lt"/>
            </a:endParaRPr>
          </a:p>
          <a:p>
            <a:r>
              <a:rPr lang="en-GB" sz="1600" dirty="0" smtClean="0">
                <a:latin typeface="+mn-lt"/>
              </a:rPr>
              <a:t>Please note: </a:t>
            </a:r>
            <a:r>
              <a:rPr lang="en-GB" sz="1600" b="0" dirty="0" smtClean="0">
                <a:latin typeface="+mn-lt"/>
              </a:rPr>
              <a:t>The site and area must be ready by the date you’ve requested for the service to be installed, and all necessary landlord consent must be granted. Failure to do so will result in a delay to your order and an aborted visit charge.</a:t>
            </a:r>
            <a:endParaRPr lang="en-GB" sz="1600" b="0" dirty="0">
              <a:latin typeface="+mn-lt"/>
            </a:endParaRPr>
          </a:p>
          <a:p>
            <a:endParaRPr lang="en-GB" sz="1600" b="0" dirty="0">
              <a:latin typeface="+mn-lt"/>
            </a:endParaRPr>
          </a:p>
        </p:txBody>
      </p:sp>
      <p:pic>
        <p:nvPicPr>
          <p:cNvPr id="5" name="Picture 4"/>
          <p:cNvPicPr>
            <a:picLocks noChangeAspect="1"/>
          </p:cNvPicPr>
          <p:nvPr/>
        </p:nvPicPr>
        <p:blipFill>
          <a:blip r:embed="rId2"/>
          <a:stretch>
            <a:fillRect/>
          </a:stretch>
        </p:blipFill>
        <p:spPr>
          <a:xfrm>
            <a:off x="7069667" y="1049866"/>
            <a:ext cx="4767933" cy="553715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7525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27600" y="1188021"/>
            <a:ext cx="6585171" cy="480717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a:t>
            </a:r>
            <a:r>
              <a:rPr lang="en-GB" sz="1600" dirty="0" smtClean="0">
                <a:solidFill>
                  <a:schemeClr val="accent2"/>
                </a:solidFill>
              </a:rPr>
              <a:t>6: Access details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endParaRPr lang="en-GB" sz="1600" b="0" dirty="0">
              <a:latin typeface="+mn-lt"/>
            </a:endParaRPr>
          </a:p>
          <a:p>
            <a:pPr marL="342900" indent="-342900">
              <a:buFont typeface="+mj-lt"/>
              <a:buAutoNum type="arabicPeriod"/>
            </a:pPr>
            <a:r>
              <a:rPr lang="en-GB" sz="1600" b="0" dirty="0">
                <a:latin typeface="+mn-lt"/>
              </a:rPr>
              <a:t>When you are happy all Access Details are correct, click ‘Next’ to continue.</a:t>
            </a: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10181610" y="529103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140989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190067" y="1188021"/>
            <a:ext cx="6689867" cy="4296865"/>
          </a:xfrm>
          <a:prstGeom prst="rect">
            <a:avLst/>
          </a:prstGeom>
          <a:ln>
            <a:solidFill>
              <a:schemeClr val="tx2"/>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10: Set the Activation Date</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a:latin typeface="+mn-lt"/>
              </a:rPr>
              <a:t>You’ll now set the </a:t>
            </a:r>
            <a:r>
              <a:rPr lang="en-GB" sz="1600" b="0" dirty="0" smtClean="0">
                <a:latin typeface="+mn-lt"/>
              </a:rPr>
              <a:t>‘</a:t>
            </a:r>
            <a:r>
              <a:rPr lang="en-GB" sz="1600" b="0" dirty="0">
                <a:latin typeface="+mn-lt"/>
              </a:rPr>
              <a:t>Customer Required by Date (CRD)’.</a:t>
            </a:r>
          </a:p>
          <a:p>
            <a:pPr marL="342900" indent="-342900">
              <a:buFont typeface="+mj-lt"/>
              <a:buAutoNum type="arabicPeriod"/>
            </a:pPr>
            <a:endParaRPr lang="en-GB" sz="1600" b="0" dirty="0">
              <a:latin typeface="+mn-lt"/>
            </a:endParaRPr>
          </a:p>
          <a:p>
            <a:r>
              <a:rPr lang="en-GB" sz="1600" b="0" dirty="0" smtClean="0">
                <a:latin typeface="+mn-lt"/>
              </a:rPr>
              <a:t>It’ll be defaulted </a:t>
            </a:r>
            <a:r>
              <a:rPr lang="en-GB" sz="1600" b="0" dirty="0">
                <a:latin typeface="+mn-lt"/>
              </a:rPr>
              <a:t>to the standard minimum lead time.</a:t>
            </a: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If you wish to change the CRD, you can do so by clicking ‘Change</a:t>
            </a:r>
            <a:r>
              <a:rPr lang="en-GB" sz="1600" b="0" dirty="0" smtClean="0">
                <a:latin typeface="+mn-lt"/>
              </a:rPr>
              <a:t>’.</a:t>
            </a:r>
          </a:p>
          <a:p>
            <a:pPr marL="342900" indent="-342900">
              <a:buFont typeface="+mj-lt"/>
              <a:buAutoNum type="arabicPeriod"/>
            </a:pPr>
            <a:endParaRPr lang="en-GB" sz="1600" b="0" dirty="0">
              <a:latin typeface="+mn-lt"/>
            </a:endParaRPr>
          </a:p>
          <a:p>
            <a:r>
              <a:rPr lang="en-GB" sz="1600" b="0" dirty="0" smtClean="0">
                <a:latin typeface="+mn-lt"/>
              </a:rPr>
              <a:t>2.      Click </a:t>
            </a:r>
            <a:r>
              <a:rPr lang="en-GB" sz="1600" b="0" dirty="0">
                <a:latin typeface="+mn-lt"/>
              </a:rPr>
              <a:t>‘Next’ to continue.</a:t>
            </a:r>
          </a:p>
          <a:p>
            <a:pPr marL="342900" indent="-342900">
              <a:buFont typeface="+mj-lt"/>
              <a:buAutoNum type="arabicPeriod"/>
            </a:pPr>
            <a:endParaRPr lang="en-GB" sz="1600" b="0" dirty="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11035040" y="285595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9" name="Oval 8"/>
          <p:cNvSpPr/>
          <p:nvPr/>
        </p:nvSpPr>
        <p:spPr>
          <a:xfrm>
            <a:off x="10916808" y="486769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27263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289"/>
          <a:stretch/>
        </p:blipFill>
        <p:spPr>
          <a:xfrm>
            <a:off x="7077168" y="1188022"/>
            <a:ext cx="4783572" cy="266823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11: Validate Network</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a:latin typeface="+mn-lt"/>
              </a:rPr>
              <a:t>Next, you’ll need to perform a ‘Validate Network’ check.</a:t>
            </a:r>
          </a:p>
          <a:p>
            <a:endParaRPr lang="en-GB" sz="1600" b="0" dirty="0">
              <a:latin typeface="+mn-lt"/>
            </a:endParaRPr>
          </a:p>
          <a:p>
            <a:r>
              <a:rPr lang="en-GB" sz="1600" b="0" dirty="0">
                <a:latin typeface="+mn-lt"/>
              </a:rPr>
              <a:t>This will check that your network can support the configuration of </a:t>
            </a:r>
            <a:r>
              <a:rPr lang="en-GB" sz="1600" b="0" dirty="0" smtClean="0">
                <a:latin typeface="+mn-lt"/>
              </a:rPr>
              <a:t>the </a:t>
            </a:r>
            <a:r>
              <a:rPr lang="en-GB" sz="1600" b="0" dirty="0" err="1" smtClean="0">
                <a:latin typeface="+mn-lt"/>
              </a:rPr>
              <a:t>Etherway</a:t>
            </a:r>
            <a:r>
              <a:rPr lang="en-GB" sz="1600" b="0" dirty="0" smtClean="0">
                <a:latin typeface="+mn-lt"/>
              </a:rPr>
              <a:t>/</a:t>
            </a:r>
            <a:r>
              <a:rPr lang="en-GB" sz="1600" b="0" dirty="0" err="1" smtClean="0">
                <a:latin typeface="+mn-lt"/>
              </a:rPr>
              <a:t>Etherflow</a:t>
            </a:r>
            <a:r>
              <a:rPr lang="en-GB" sz="1600" b="0" dirty="0" smtClean="0">
                <a:latin typeface="+mn-lt"/>
              </a:rPr>
              <a:t>.</a:t>
            </a:r>
          </a:p>
          <a:p>
            <a:endParaRPr lang="en-GB" sz="1600" b="0" dirty="0">
              <a:latin typeface="+mn-lt"/>
            </a:endParaRPr>
          </a:p>
          <a:p>
            <a:r>
              <a:rPr lang="en-GB" sz="1600" b="0" dirty="0" smtClean="0">
                <a:latin typeface="+mn-lt"/>
              </a:rPr>
              <a:t>This check will take longer the bigger your network is.</a:t>
            </a:r>
            <a:endParaRPr lang="en-GB" sz="1600" b="0" dirty="0">
              <a:latin typeface="+mn-lt"/>
            </a:endParaRPr>
          </a:p>
          <a:p>
            <a:endParaRPr lang="en-GB" sz="1600" b="0" dirty="0">
              <a:latin typeface="+mn-lt"/>
            </a:endParaRPr>
          </a:p>
          <a:p>
            <a:pPr marL="342900" indent="-342900">
              <a:buFont typeface="+mj-lt"/>
              <a:buAutoNum type="arabicPeriod"/>
            </a:pPr>
            <a:r>
              <a:rPr lang="en-GB" sz="1600" b="0" dirty="0">
                <a:latin typeface="+mn-lt"/>
              </a:rPr>
              <a:t>Click ‘Validate Network’.</a:t>
            </a:r>
          </a:p>
          <a:p>
            <a:pPr marL="342900" indent="-342900">
              <a:buFont typeface="+mj-lt"/>
              <a:buAutoNum type="arabicPeriod"/>
            </a:pPr>
            <a:endParaRPr lang="en-GB" sz="1600" b="0" dirty="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6958936" y="2285676"/>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pic>
        <p:nvPicPr>
          <p:cNvPr id="6" name="Picture 5"/>
          <p:cNvPicPr>
            <a:picLocks noChangeAspect="1"/>
          </p:cNvPicPr>
          <p:nvPr/>
        </p:nvPicPr>
        <p:blipFill>
          <a:blip r:embed="rId3"/>
          <a:stretch>
            <a:fillRect/>
          </a:stretch>
        </p:blipFill>
        <p:spPr>
          <a:xfrm>
            <a:off x="8240668" y="4003044"/>
            <a:ext cx="3620072" cy="254370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386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sp>
        <p:nvSpPr>
          <p:cNvPr id="3" name="Slide Number Placeholder 2">
            <a:extLst>
              <a:ext uri="{FF2B5EF4-FFF2-40B4-BE49-F238E27FC236}">
                <a16:creationId xmlns="" xmlns:a16="http://schemas.microsoft.com/office/drawing/2014/main"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43525771"/>
              </p:ext>
            </p:extLst>
          </p:nvPr>
        </p:nvGraphicFramePr>
        <p:xfrm>
          <a:off x="503998" y="1620069"/>
          <a:ext cx="11198156" cy="1080120"/>
        </p:xfrm>
        <a:graphic>
          <a:graphicData uri="http://schemas.openxmlformats.org/drawingml/2006/table">
            <a:tbl>
              <a:tblPr firstRow="1" bandRow="1">
                <a:tableStyleId>{5C22544A-7EE6-4342-B048-85BDC9FD1C3A}</a:tableStyleId>
              </a:tblPr>
              <a:tblGrid>
                <a:gridCol w="1087599"/>
                <a:gridCol w="6377838"/>
                <a:gridCol w="3732719"/>
              </a:tblGrid>
              <a:tr h="360040">
                <a:tc>
                  <a:txBody>
                    <a:bodyPr/>
                    <a:lstStyle/>
                    <a:p>
                      <a:r>
                        <a:rPr lang="en-GB" sz="1500" dirty="0" smtClean="0"/>
                        <a:t>Date</a:t>
                      </a:r>
                      <a:endParaRPr lang="en-GB" sz="1500" dirty="0"/>
                    </a:p>
                  </a:txBody>
                  <a:tcPr marL="124424" marR="124424" marT="62212" marB="62212"/>
                </a:tc>
                <a:tc>
                  <a:txBody>
                    <a:bodyPr/>
                    <a:lstStyle/>
                    <a:p>
                      <a:r>
                        <a:rPr lang="en-GB" sz="1500" dirty="0" smtClean="0"/>
                        <a:t>Change</a:t>
                      </a:r>
                      <a:endParaRPr lang="en-GB" sz="1500" dirty="0"/>
                    </a:p>
                  </a:txBody>
                  <a:tcPr marL="124424" marR="124424" marT="62212" marB="62212"/>
                </a:tc>
                <a:tc>
                  <a:txBody>
                    <a:bodyPr/>
                    <a:lstStyle/>
                    <a:p>
                      <a:r>
                        <a:rPr lang="en-GB" sz="1500" dirty="0" smtClean="0"/>
                        <a:t>Version</a:t>
                      </a:r>
                      <a:endParaRPr lang="en-GB" sz="1500" dirty="0"/>
                    </a:p>
                  </a:txBody>
                  <a:tcPr marL="124424" marR="124424" marT="62212" marB="62212"/>
                </a:tc>
              </a:tr>
              <a:tr h="360040">
                <a:tc>
                  <a:txBody>
                    <a:bodyPr/>
                    <a:lstStyle/>
                    <a:p>
                      <a:r>
                        <a:rPr lang="en-GB" sz="1500" dirty="0" smtClean="0"/>
                        <a:t>07/09/17</a:t>
                      </a:r>
                      <a:endParaRPr lang="en-GB" sz="1500" dirty="0"/>
                    </a:p>
                  </a:txBody>
                  <a:tcPr marL="124424" marR="124424" marT="62212" marB="62212"/>
                </a:tc>
                <a:tc>
                  <a:txBody>
                    <a:bodyPr/>
                    <a:lstStyle/>
                    <a:p>
                      <a:r>
                        <a:rPr lang="en-GB" sz="1500" dirty="0" smtClean="0"/>
                        <a:t>User Guide Published.</a:t>
                      </a:r>
                      <a:endParaRPr lang="en-GB" sz="1500" dirty="0"/>
                    </a:p>
                  </a:txBody>
                  <a:tcPr marL="124424" marR="124424" marT="62212" marB="62212"/>
                </a:tc>
                <a:tc>
                  <a:txBody>
                    <a:bodyPr/>
                    <a:lstStyle/>
                    <a:p>
                      <a:r>
                        <a:rPr lang="en-GB" sz="1500" dirty="0" smtClean="0"/>
                        <a:t>1</a:t>
                      </a:r>
                      <a:endParaRPr lang="en-GB" sz="1500" dirty="0"/>
                    </a:p>
                  </a:txBody>
                  <a:tcPr marL="124424" marR="124424" marT="62212" marB="62212"/>
                </a:tc>
              </a:tr>
              <a:tr h="360040">
                <a:tc>
                  <a:txBody>
                    <a:bodyPr/>
                    <a:lstStyle/>
                    <a:p>
                      <a:r>
                        <a:rPr lang="en-GB" sz="1500" dirty="0" smtClean="0"/>
                        <a:t>30/04/18</a:t>
                      </a:r>
                      <a:endParaRPr lang="en-GB" sz="1500" dirty="0"/>
                    </a:p>
                  </a:txBody>
                  <a:tcPr marL="124424" marR="124424" marT="62212" marB="62212"/>
                </a:tc>
                <a:tc>
                  <a:txBody>
                    <a:bodyPr/>
                    <a:lstStyle/>
                    <a:p>
                      <a:r>
                        <a:rPr lang="en-GB" sz="1500" dirty="0" smtClean="0"/>
                        <a:t>Re-branded</a:t>
                      </a:r>
                      <a:endParaRPr lang="en-GB" sz="1500" dirty="0"/>
                    </a:p>
                  </a:txBody>
                  <a:tcPr marL="124424" marR="124424" marT="62212" marB="62212"/>
                </a:tc>
                <a:tc>
                  <a:txBody>
                    <a:bodyPr/>
                    <a:lstStyle/>
                    <a:p>
                      <a:r>
                        <a:rPr lang="en-GB" sz="1500" dirty="0" smtClean="0"/>
                        <a:t>2</a:t>
                      </a:r>
                      <a:endParaRPr lang="en-GB" sz="1500" dirty="0"/>
                    </a:p>
                  </a:txBody>
                  <a:tcPr marL="124424" marR="124424" marT="62212" marB="62212"/>
                </a:tc>
              </a:tr>
            </a:tbl>
          </a:graphicData>
        </a:graphic>
      </p:graphicFrame>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623"/>
          <a:stretch/>
        </p:blipFill>
        <p:spPr>
          <a:xfrm>
            <a:off x="7001933" y="1352087"/>
            <a:ext cx="4632324" cy="298284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11: Validate Network</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The validation result will be displayed.</a:t>
            </a:r>
          </a:p>
          <a:p>
            <a:pPr marL="342900" indent="-342900">
              <a:buFont typeface="+mj-lt"/>
              <a:buAutoNum type="arabicPeriod"/>
            </a:pPr>
            <a:r>
              <a:rPr lang="en-GB" sz="1600" b="0" dirty="0" smtClean="0">
                <a:latin typeface="+mn-lt"/>
              </a:rPr>
              <a:t>Click </a:t>
            </a:r>
            <a:r>
              <a:rPr lang="en-GB" sz="1600" b="0" dirty="0">
                <a:latin typeface="+mn-lt"/>
              </a:rPr>
              <a:t>‘Next’ to continue.</a:t>
            </a:r>
          </a:p>
          <a:p>
            <a:endParaRPr lang="en-GB" sz="1600" b="0" dirty="0">
              <a:latin typeface="+mn-lt"/>
            </a:endParaRPr>
          </a:p>
          <a:p>
            <a:r>
              <a:rPr lang="en-GB" sz="1600" dirty="0">
                <a:latin typeface="+mn-lt"/>
              </a:rPr>
              <a:t>Please Note: </a:t>
            </a:r>
            <a:r>
              <a:rPr lang="en-GB" sz="1600" b="0" dirty="0">
                <a:latin typeface="+mn-lt"/>
              </a:rPr>
              <a:t>If validation fails, you can make the relevant changes and re-validate.</a:t>
            </a:r>
          </a:p>
          <a:p>
            <a:pPr marL="342900" indent="-342900">
              <a:buFont typeface="+mj-lt"/>
              <a:buAutoNum type="arabicPeriod"/>
            </a:pPr>
            <a:endParaRPr lang="en-GB" sz="1600" b="0" dirty="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6835572" y="281630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13" name="Oval 12"/>
          <p:cNvSpPr/>
          <p:nvPr/>
        </p:nvSpPr>
        <p:spPr>
          <a:xfrm>
            <a:off x="10687604" y="388888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42493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775201" y="1188021"/>
            <a:ext cx="7120498" cy="413014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4213035" cy="6002578"/>
          </a:xfrm>
        </p:spPr>
        <p:txBody>
          <a:bodyPr>
            <a:noAutofit/>
          </a:bodyPr>
          <a:lstStyle/>
          <a:p>
            <a:r>
              <a:rPr lang="en-GB" sz="1600" dirty="0">
                <a:solidFill>
                  <a:schemeClr val="accent2"/>
                </a:solidFill>
              </a:rPr>
              <a:t>Step </a:t>
            </a:r>
            <a:r>
              <a:rPr lang="en-GB" sz="1600" dirty="0" smtClean="0">
                <a:solidFill>
                  <a:schemeClr val="accent2"/>
                </a:solidFill>
              </a:rPr>
              <a:t>12: Set up your contacts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a:latin typeface="+mn-lt"/>
              </a:rPr>
              <a:t>In this step, you can add and choose contacts who wish to be kept up to date with the order progress.</a:t>
            </a:r>
          </a:p>
          <a:p>
            <a:endParaRPr lang="en-GB" sz="1600" b="0" dirty="0">
              <a:latin typeface="+mn-lt"/>
            </a:endParaRPr>
          </a:p>
          <a:p>
            <a:r>
              <a:rPr lang="en-GB" sz="1600" b="0" dirty="0">
                <a:latin typeface="+mn-lt"/>
              </a:rPr>
              <a:t>We default the contact details to the account issuing the order.</a:t>
            </a:r>
          </a:p>
          <a:p>
            <a:endParaRPr lang="en-GB" sz="1600" b="0" dirty="0">
              <a:latin typeface="+mn-lt"/>
            </a:endParaRPr>
          </a:p>
          <a:p>
            <a:pPr marL="342900" indent="-342900">
              <a:buFont typeface="+mj-lt"/>
              <a:buAutoNum type="arabicPeriod"/>
            </a:pPr>
            <a:r>
              <a:rPr lang="en-GB" sz="1600" b="0" dirty="0">
                <a:latin typeface="+mn-lt"/>
              </a:rPr>
              <a:t>You can add a contact by clicking ‘Add Contact’.</a:t>
            </a:r>
          </a:p>
          <a:p>
            <a:pPr marL="342900" indent="-342900">
              <a:buFont typeface="+mj-lt"/>
              <a:buAutoNum type="arabicPeriod"/>
            </a:pPr>
            <a:r>
              <a:rPr lang="en-GB" sz="1600" b="0" dirty="0">
                <a:latin typeface="+mn-lt"/>
              </a:rPr>
              <a:t>Or you can edit the existing contact by clicking ‘Edit’.</a:t>
            </a: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4648200" y="313486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13" name="Oval 12"/>
          <p:cNvSpPr/>
          <p:nvPr/>
        </p:nvSpPr>
        <p:spPr>
          <a:xfrm>
            <a:off x="10340471" y="3643353"/>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395617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38133" y="1358366"/>
            <a:ext cx="7298266" cy="252145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6" y="1188021"/>
            <a:ext cx="3874368" cy="6002578"/>
          </a:xfrm>
        </p:spPr>
        <p:txBody>
          <a:bodyPr>
            <a:noAutofit/>
          </a:bodyPr>
          <a:lstStyle/>
          <a:p>
            <a:r>
              <a:rPr lang="en-GB" sz="1600" dirty="0">
                <a:solidFill>
                  <a:schemeClr val="accent2"/>
                </a:solidFill>
              </a:rPr>
              <a:t>Step </a:t>
            </a:r>
            <a:r>
              <a:rPr lang="en-GB" sz="1600" dirty="0" smtClean="0">
                <a:solidFill>
                  <a:schemeClr val="accent2"/>
                </a:solidFill>
              </a:rPr>
              <a:t>12: Set up your contacts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You can select how you would like to be kept up to date via the ‘Update Method’ dropdown.</a:t>
            </a:r>
          </a:p>
          <a:p>
            <a:pPr marL="342900" indent="-342900">
              <a:buFont typeface="+mj-lt"/>
              <a:buAutoNum type="arabicPeriod"/>
            </a:pPr>
            <a:r>
              <a:rPr lang="en-GB" sz="1600" b="0" dirty="0">
                <a:latin typeface="+mn-lt"/>
              </a:rPr>
              <a:t>Once you are happy that all the contact details are entered correctly, click ‘Next’ to continue.</a:t>
            </a: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4445001" y="192412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13" name="Oval 12"/>
          <p:cNvSpPr/>
          <p:nvPr/>
        </p:nvSpPr>
        <p:spPr>
          <a:xfrm>
            <a:off x="10679137" y="319462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121932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147733" y="1188021"/>
            <a:ext cx="6714065" cy="4299358"/>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4483967" cy="6002578"/>
          </a:xfrm>
        </p:spPr>
        <p:txBody>
          <a:bodyPr>
            <a:noAutofit/>
          </a:bodyPr>
          <a:lstStyle/>
          <a:p>
            <a:r>
              <a:rPr lang="en-GB" sz="1600" dirty="0">
                <a:solidFill>
                  <a:schemeClr val="accent2"/>
                </a:solidFill>
              </a:rPr>
              <a:t>Step </a:t>
            </a:r>
            <a:r>
              <a:rPr lang="en-GB" sz="1600" dirty="0" smtClean="0">
                <a:solidFill>
                  <a:schemeClr val="accent2"/>
                </a:solidFill>
              </a:rPr>
              <a:t>13: Billing</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a:latin typeface="+mn-lt"/>
              </a:rPr>
              <a:t>In this section you can select the billing account associated with the </a:t>
            </a:r>
            <a:r>
              <a:rPr lang="en-GB" sz="1600" b="0" dirty="0" smtClean="0">
                <a:latin typeface="+mn-lt"/>
              </a:rPr>
              <a:t>order.</a:t>
            </a:r>
            <a:endParaRPr lang="en-GB" sz="1600" b="0" dirty="0">
              <a:latin typeface="+mn-lt"/>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The billing account details will be auto –populated. But you have the option to change them if you wish.</a:t>
            </a:r>
          </a:p>
          <a:p>
            <a:pPr marL="342900" indent="-342900">
              <a:buFont typeface="+mj-lt"/>
              <a:buAutoNum type="arabicPeriod"/>
            </a:pPr>
            <a:r>
              <a:rPr lang="en-GB" sz="1600" b="0" dirty="0">
                <a:latin typeface="+mn-lt"/>
              </a:rPr>
              <a:t>Click ‘Next’ to continue.</a:t>
            </a: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4926260" y="407107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278826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4483967" cy="6002578"/>
          </a:xfrm>
        </p:spPr>
        <p:txBody>
          <a:bodyPr>
            <a:noAutofit/>
          </a:bodyPr>
          <a:lstStyle/>
          <a:p>
            <a:r>
              <a:rPr lang="en-GB" sz="1600" dirty="0">
                <a:solidFill>
                  <a:schemeClr val="accent2"/>
                </a:solidFill>
              </a:rPr>
              <a:t>Step </a:t>
            </a:r>
            <a:r>
              <a:rPr lang="en-GB" sz="1600" dirty="0" smtClean="0">
                <a:solidFill>
                  <a:schemeClr val="accent2"/>
                </a:solidFill>
              </a:rPr>
              <a:t>14: Confirmation</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a:latin typeface="+mn-lt"/>
              </a:rPr>
              <a:t>The confirmation page gives you a summary of the order.</a:t>
            </a: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pic>
        <p:nvPicPr>
          <p:cNvPr id="10" name="Picture 9"/>
          <p:cNvPicPr>
            <a:picLocks noChangeAspect="1"/>
          </p:cNvPicPr>
          <p:nvPr/>
        </p:nvPicPr>
        <p:blipFill>
          <a:blip r:embed="rId2"/>
          <a:stretch>
            <a:fillRect/>
          </a:stretch>
        </p:blipFill>
        <p:spPr>
          <a:xfrm>
            <a:off x="5681133" y="1005282"/>
            <a:ext cx="6054867" cy="5179135"/>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937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4483967" cy="6002578"/>
          </a:xfrm>
        </p:spPr>
        <p:txBody>
          <a:bodyPr>
            <a:noAutofit/>
          </a:bodyPr>
          <a:lstStyle/>
          <a:p>
            <a:r>
              <a:rPr lang="en-GB" sz="1600" dirty="0">
                <a:solidFill>
                  <a:schemeClr val="accent2"/>
                </a:solidFill>
              </a:rPr>
              <a:t>Step </a:t>
            </a:r>
            <a:r>
              <a:rPr lang="en-GB" sz="1600" dirty="0" smtClean="0">
                <a:solidFill>
                  <a:schemeClr val="accent2"/>
                </a:solidFill>
              </a:rPr>
              <a:t>14: Confirmation</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Update method is shown.</a:t>
            </a:r>
          </a:p>
          <a:p>
            <a:pPr marL="342900" indent="-342900">
              <a:buFont typeface="+mj-lt"/>
              <a:buAutoNum type="arabicPeriod"/>
            </a:pPr>
            <a:r>
              <a:rPr lang="en-GB" sz="1600" b="0" dirty="0">
                <a:latin typeface="+mn-lt"/>
              </a:rPr>
              <a:t>You are required to enter a reference for the order</a:t>
            </a:r>
            <a:r>
              <a:rPr lang="en-GB" sz="1600" b="0" dirty="0" smtClean="0">
                <a:latin typeface="+mn-lt"/>
              </a:rPr>
              <a:t>. We default this to the order number, but you can overwrite this with your own reference and add a description if you wish.</a:t>
            </a:r>
            <a:endParaRPr lang="en-GB" sz="1600" b="0" dirty="0">
              <a:latin typeface="+mn-lt"/>
            </a:endParaRP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pic>
        <p:nvPicPr>
          <p:cNvPr id="5" name="Picture 4"/>
          <p:cNvPicPr>
            <a:picLocks noChangeAspect="1"/>
          </p:cNvPicPr>
          <p:nvPr/>
        </p:nvPicPr>
        <p:blipFill>
          <a:blip r:embed="rId2"/>
          <a:stretch>
            <a:fillRect/>
          </a:stretch>
        </p:blipFill>
        <p:spPr>
          <a:xfrm>
            <a:off x="5660485" y="1032934"/>
            <a:ext cx="6075515" cy="4775200"/>
          </a:xfrm>
          <a:prstGeom prst="rect">
            <a:avLst/>
          </a:prstGeom>
          <a:ln>
            <a:solidFill>
              <a:schemeClr val="tx1"/>
            </a:solidFill>
          </a:ln>
          <a:effectLst>
            <a:outerShdw blurRad="50800" dist="38100" dir="2700000" algn="tl" rotWithShape="0">
              <a:prstClr val="black">
                <a:alpha val="40000"/>
              </a:prstClr>
            </a:outerShdw>
          </a:effectLst>
        </p:spPr>
      </p:pic>
      <p:sp>
        <p:nvSpPr>
          <p:cNvPr id="6" name="Oval 5"/>
          <p:cNvSpPr/>
          <p:nvPr/>
        </p:nvSpPr>
        <p:spPr>
          <a:xfrm>
            <a:off x="5424022" y="166166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7" name="Oval 6"/>
          <p:cNvSpPr/>
          <p:nvPr/>
        </p:nvSpPr>
        <p:spPr>
          <a:xfrm>
            <a:off x="5424022" y="4878993"/>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145826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936738" y="1355511"/>
            <a:ext cx="6799262" cy="314611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4483967" cy="6002578"/>
          </a:xfrm>
        </p:spPr>
        <p:txBody>
          <a:bodyPr>
            <a:noAutofit/>
          </a:bodyPr>
          <a:lstStyle/>
          <a:p>
            <a:r>
              <a:rPr lang="en-GB" sz="1600" dirty="0">
                <a:solidFill>
                  <a:schemeClr val="accent2"/>
                </a:solidFill>
              </a:rPr>
              <a:t>Step </a:t>
            </a:r>
            <a:r>
              <a:rPr lang="en-GB" sz="1600" dirty="0" smtClean="0">
                <a:solidFill>
                  <a:schemeClr val="accent2"/>
                </a:solidFill>
              </a:rPr>
              <a:t>14: Confirmation</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If you wish to save your order as a template, tick the relevant checkbox.</a:t>
            </a:r>
          </a:p>
          <a:p>
            <a:pPr marL="342900" indent="-342900">
              <a:buFont typeface="+mj-lt"/>
              <a:buAutoNum type="arabicPeriod"/>
            </a:pPr>
            <a:r>
              <a:rPr lang="en-GB" sz="1600" b="0" dirty="0">
                <a:latin typeface="+mn-lt"/>
              </a:rPr>
              <a:t>Then, click the confirmation checkbox.</a:t>
            </a:r>
          </a:p>
          <a:p>
            <a:pPr marL="342900" indent="-342900">
              <a:buFont typeface="+mj-lt"/>
              <a:buAutoNum type="arabicPeriod"/>
            </a:pPr>
            <a:r>
              <a:rPr lang="en-GB" sz="1600" b="0" dirty="0">
                <a:latin typeface="+mn-lt"/>
              </a:rPr>
              <a:t>Click ‘Place Order’ to enter the order</a:t>
            </a:r>
            <a:r>
              <a:rPr lang="en-GB" sz="1600" b="0" dirty="0" smtClean="0">
                <a:latin typeface="+mn-lt"/>
              </a:rPr>
              <a:t>.</a:t>
            </a:r>
          </a:p>
          <a:p>
            <a:pPr marL="342900" indent="-342900">
              <a:buFont typeface="+mj-lt"/>
              <a:buAutoNum type="arabicPeriod"/>
            </a:pPr>
            <a:endParaRPr lang="en-GB" sz="1600" b="0" dirty="0">
              <a:latin typeface="+mn-lt"/>
            </a:endParaRPr>
          </a:p>
          <a:p>
            <a:endParaRPr lang="en-GB" sz="1600" b="0" dirty="0">
              <a:latin typeface="+mn-lt"/>
            </a:endParaRP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6" name="Oval 5"/>
          <p:cNvSpPr/>
          <p:nvPr/>
        </p:nvSpPr>
        <p:spPr>
          <a:xfrm>
            <a:off x="4809704" y="2135793"/>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7" name="Oval 6"/>
          <p:cNvSpPr/>
          <p:nvPr/>
        </p:nvSpPr>
        <p:spPr>
          <a:xfrm>
            <a:off x="4809703" y="273530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9" name="Oval 8"/>
          <p:cNvSpPr/>
          <p:nvPr/>
        </p:nvSpPr>
        <p:spPr>
          <a:xfrm>
            <a:off x="10694038" y="389523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190108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66934" y="1137792"/>
            <a:ext cx="5148028" cy="509724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5" y="1188021"/>
            <a:ext cx="5660835" cy="6002578"/>
          </a:xfrm>
        </p:spPr>
        <p:txBody>
          <a:bodyPr>
            <a:noAutofit/>
          </a:bodyPr>
          <a:lstStyle/>
          <a:p>
            <a:r>
              <a:rPr lang="en-GB" sz="1600" dirty="0">
                <a:solidFill>
                  <a:schemeClr val="accent2"/>
                </a:solidFill>
              </a:rPr>
              <a:t>Step </a:t>
            </a:r>
            <a:r>
              <a:rPr lang="en-GB" sz="1600" dirty="0" smtClean="0">
                <a:solidFill>
                  <a:schemeClr val="accent2"/>
                </a:solidFill>
              </a:rPr>
              <a:t>14: Confirmation</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smtClean="0">
                <a:latin typeface="+mn-lt"/>
              </a:rPr>
              <a:t>You’re order has now been placed!</a:t>
            </a:r>
          </a:p>
          <a:p>
            <a:endParaRPr lang="en-GB" sz="1600" b="0" dirty="0">
              <a:latin typeface="+mn-lt"/>
            </a:endParaRPr>
          </a:p>
          <a:p>
            <a:r>
              <a:rPr lang="en-GB" sz="1600" b="0" dirty="0" smtClean="0">
                <a:latin typeface="+mn-lt"/>
              </a:rPr>
              <a:t>We’ll send you confirmation of your order details via email in addition to showing them on the screen.</a:t>
            </a:r>
          </a:p>
          <a:p>
            <a:endParaRPr lang="en-GB" sz="1600" b="0" dirty="0">
              <a:latin typeface="+mn-lt"/>
            </a:endParaRPr>
          </a:p>
          <a:p>
            <a:r>
              <a:rPr lang="en-GB" sz="1600" b="0" dirty="0" smtClean="0">
                <a:latin typeface="+mn-lt"/>
              </a:rPr>
              <a:t>If you want to comment on the journey, or wish to provide feedback such as suggestions for improvements, you can do so via the feedback section.</a:t>
            </a:r>
            <a:endParaRPr lang="en-GB" sz="1600" b="0" dirty="0">
              <a:latin typeface="+mn-lt"/>
            </a:endParaRPr>
          </a:p>
          <a:p>
            <a:endParaRPr lang="en-GB" sz="1600" b="0" dirty="0">
              <a:latin typeface="+mn-lt"/>
            </a:endParaRP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Tree>
    <p:extLst>
      <p:ext uri="{BB962C8B-B14F-4D97-AF65-F5344CB8AC3E}">
        <p14:creationId xmlns:p14="http://schemas.microsoft.com/office/powerpoint/2010/main" val="124723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endParaRPr lang="en-US" dirty="0"/>
          </a:p>
        </p:txBody>
      </p:sp>
      <p:sp>
        <p:nvSpPr>
          <p:cNvPr id="3" name="Content Placeholder 2"/>
          <p:cNvSpPr>
            <a:spLocks noGrp="1"/>
          </p:cNvSpPr>
          <p:nvPr>
            <p:ph idx="1"/>
          </p:nvPr>
        </p:nvSpPr>
        <p:spPr>
          <a:xfrm>
            <a:off x="451646" y="1131516"/>
            <a:ext cx="5524150" cy="4953049"/>
          </a:xfrm>
        </p:spPr>
        <p:txBody>
          <a:bodyPr>
            <a:normAutofit/>
          </a:bodyPr>
          <a:lstStyle/>
          <a:p>
            <a:r>
              <a:rPr lang="en-GB" sz="1600" dirty="0">
                <a:solidFill>
                  <a:schemeClr val="accent2"/>
                </a:solidFill>
              </a:rPr>
              <a:t>What do you need to enter an Ethernet order via the new journey</a:t>
            </a:r>
            <a:r>
              <a:rPr lang="en-GB" sz="1600" dirty="0" smtClean="0">
                <a:solidFill>
                  <a:schemeClr val="accent2"/>
                </a:solidFill>
              </a:rPr>
              <a:t>?</a:t>
            </a:r>
          </a:p>
          <a:p>
            <a:endParaRPr lang="en-GB" sz="1600" dirty="0">
              <a:solidFill>
                <a:schemeClr val="accent2"/>
              </a:solidFill>
            </a:endParaRPr>
          </a:p>
          <a:p>
            <a:r>
              <a:rPr lang="en-GB" sz="1800" b="0" dirty="0">
                <a:latin typeface="+mn-lt"/>
              </a:rPr>
              <a:t>You need correct access and privileges, including </a:t>
            </a:r>
            <a:r>
              <a:rPr lang="en-GB" sz="1800" b="0" dirty="0" smtClean="0">
                <a:latin typeface="+mn-lt"/>
              </a:rPr>
              <a:t>Business zone. </a:t>
            </a:r>
            <a:r>
              <a:rPr lang="en-GB" sz="1800" b="0" dirty="0">
                <a:latin typeface="+mn-lt"/>
              </a:rPr>
              <a:t>If you don’t have this, please contact your company administrator to </a:t>
            </a:r>
            <a:r>
              <a:rPr lang="en-GB" sz="1800" b="0" dirty="0" smtClean="0">
                <a:latin typeface="+mn-lt"/>
              </a:rPr>
              <a:t>action.</a:t>
            </a:r>
          </a:p>
          <a:p>
            <a:endParaRPr lang="en-GB" sz="1800" b="0" dirty="0">
              <a:latin typeface="+mn-lt"/>
            </a:endParaRPr>
          </a:p>
          <a:p>
            <a:pPr lvl="0"/>
            <a:r>
              <a:rPr lang="en-GB" sz="1800" b="0" dirty="0">
                <a:solidFill>
                  <a:prstClr val="black"/>
                </a:solidFill>
                <a:latin typeface="BT Font Light"/>
              </a:rPr>
              <a:t>Please visit our </a:t>
            </a:r>
            <a:r>
              <a:rPr lang="en-GB" sz="1800" b="0" dirty="0">
                <a:solidFill>
                  <a:prstClr val="black"/>
                </a:solidFill>
                <a:latin typeface="BT Font Light"/>
                <a:hlinkClick r:id="rId2"/>
              </a:rPr>
              <a:t>Transformed Ethernet Ordering page</a:t>
            </a:r>
            <a:r>
              <a:rPr lang="en-GB" sz="1800" b="0" dirty="0">
                <a:solidFill>
                  <a:prstClr val="black"/>
                </a:solidFill>
                <a:latin typeface="BT Font Light"/>
              </a:rPr>
              <a:t> to learn about what order journeys are available.</a:t>
            </a:r>
          </a:p>
          <a:p>
            <a:endParaRPr lang="en-GB" sz="1800" b="0" dirty="0" smtClean="0">
              <a:latin typeface="+mn-lt"/>
            </a:endParaRPr>
          </a:p>
          <a:p>
            <a:r>
              <a:rPr lang="en-GB" sz="1800" b="0" dirty="0" smtClean="0">
                <a:latin typeface="+mn-lt"/>
              </a:rPr>
              <a:t>You </a:t>
            </a:r>
            <a:r>
              <a:rPr lang="en-GB" sz="1800" b="0" dirty="0">
                <a:latin typeface="+mn-lt"/>
              </a:rPr>
              <a:t>must be using a Windows machine and using the latest version of Internet Explorer, Chrome or Firefox</a:t>
            </a:r>
          </a:p>
          <a:p>
            <a:r>
              <a:rPr lang="en-GB" sz="1800" b="0" dirty="0">
                <a:latin typeface="+mn-lt"/>
              </a:rPr>
              <a:t>Mobile devices, Mac and Safari are not supported</a:t>
            </a:r>
          </a:p>
          <a:p>
            <a:endParaRPr lang="en-GB" sz="1800" b="0" dirty="0">
              <a:latin typeface="+mn-lt"/>
            </a:endParaRPr>
          </a:p>
          <a:p>
            <a:endParaRPr lang="en-US" sz="1729" dirty="0"/>
          </a:p>
          <a:p>
            <a:endParaRPr lang="en-US" sz="1729" dirty="0"/>
          </a:p>
        </p:txBody>
      </p:sp>
      <p:pic>
        <p:nvPicPr>
          <p:cNvPr id="5" name="Picture 4"/>
          <p:cNvPicPr>
            <a:picLocks noChangeAspect="1"/>
          </p:cNvPicPr>
          <p:nvPr/>
        </p:nvPicPr>
        <p:blipFill>
          <a:blip r:embed="rId3"/>
          <a:stretch>
            <a:fillRect/>
          </a:stretch>
        </p:blipFill>
        <p:spPr>
          <a:xfrm>
            <a:off x="5975796" y="1202267"/>
            <a:ext cx="5841924" cy="3998276"/>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742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place an Exchange Connect order</a:t>
            </a:r>
            <a:endParaRPr lang="en-US" dirty="0"/>
          </a:p>
        </p:txBody>
      </p:sp>
      <p:sp>
        <p:nvSpPr>
          <p:cNvPr id="3" name="Content Placeholder 2"/>
          <p:cNvSpPr>
            <a:spLocks noGrp="1"/>
          </p:cNvSpPr>
          <p:nvPr>
            <p:ph idx="1"/>
          </p:nvPr>
        </p:nvSpPr>
        <p:spPr>
          <a:xfrm>
            <a:off x="451646" y="1131516"/>
            <a:ext cx="5524150" cy="4953049"/>
          </a:xfrm>
        </p:spPr>
        <p:txBody>
          <a:bodyPr>
            <a:normAutofit/>
          </a:bodyPr>
          <a:lstStyle/>
          <a:p>
            <a:r>
              <a:rPr lang="en-GB" sz="1800" b="0" dirty="0">
                <a:latin typeface="+mn-lt"/>
              </a:rPr>
              <a:t>You can order </a:t>
            </a:r>
            <a:r>
              <a:rPr lang="en-GB" sz="1800" b="0" dirty="0" smtClean="0">
                <a:latin typeface="+mn-lt"/>
              </a:rPr>
              <a:t>Exchange Connect </a:t>
            </a:r>
            <a:r>
              <a:rPr lang="en-GB" sz="1800" b="0" dirty="0">
                <a:latin typeface="+mn-lt"/>
              </a:rPr>
              <a:t>via Business zone.</a:t>
            </a:r>
          </a:p>
          <a:p>
            <a:endParaRPr lang="en-GB" sz="1800" b="0" dirty="0">
              <a:latin typeface="+mn-lt"/>
            </a:endParaRPr>
          </a:p>
          <a:p>
            <a:r>
              <a:rPr lang="en-GB" sz="1800" b="0" dirty="0" smtClean="0">
                <a:latin typeface="+mn-lt"/>
              </a:rPr>
              <a:t>The </a:t>
            </a:r>
            <a:r>
              <a:rPr lang="en-GB" sz="1800" b="0" dirty="0">
                <a:latin typeface="+mn-lt"/>
              </a:rPr>
              <a:t>concept for ordering </a:t>
            </a:r>
            <a:r>
              <a:rPr lang="en-GB" sz="1800" b="0" dirty="0" smtClean="0">
                <a:latin typeface="+mn-lt"/>
              </a:rPr>
              <a:t>Exchange Connect is </a:t>
            </a:r>
            <a:r>
              <a:rPr lang="en-GB" sz="1800" b="0" dirty="0">
                <a:latin typeface="+mn-lt"/>
              </a:rPr>
              <a:t>the same to Fibre, however there are some slight changes when ordering. </a:t>
            </a:r>
            <a:endParaRPr lang="en-GB" sz="1800" b="0" dirty="0" smtClean="0">
              <a:latin typeface="+mn-lt"/>
            </a:endParaRPr>
          </a:p>
          <a:p>
            <a:endParaRPr lang="en-GB" sz="1800" b="0" dirty="0">
              <a:latin typeface="+mn-lt"/>
            </a:endParaRPr>
          </a:p>
          <a:p>
            <a:r>
              <a:rPr lang="en-GB" sz="1800" b="0" dirty="0" smtClean="0">
                <a:latin typeface="+mn-lt"/>
              </a:rPr>
              <a:t>These </a:t>
            </a:r>
            <a:r>
              <a:rPr lang="en-GB" sz="1800" b="0" dirty="0">
                <a:latin typeface="+mn-lt"/>
              </a:rPr>
              <a:t>differences include:</a:t>
            </a:r>
          </a:p>
          <a:p>
            <a:endParaRPr lang="en-GB" sz="1800" b="0" dirty="0">
              <a:latin typeface="+mn-lt"/>
            </a:endParaRPr>
          </a:p>
          <a:p>
            <a:pPr marL="285750" indent="-285750">
              <a:buFont typeface="Arial" panose="020B0604020202020204" pitchFamily="34" charset="0"/>
              <a:buChar char="•"/>
            </a:pPr>
            <a:r>
              <a:rPr lang="en-GB" sz="1800" b="0" dirty="0">
                <a:latin typeface="+mn-lt"/>
              </a:rPr>
              <a:t>There’s only 1Gbit/s bandwidth option.</a:t>
            </a:r>
          </a:p>
          <a:p>
            <a:pPr marL="285750" indent="-285750">
              <a:buFont typeface="Arial" panose="020B0604020202020204" pitchFamily="34" charset="0"/>
              <a:buChar char="•"/>
            </a:pPr>
            <a:r>
              <a:rPr lang="en-GB" sz="1800" b="0" dirty="0">
                <a:latin typeface="+mn-lt"/>
              </a:rPr>
              <a:t>There’s only Standard resilience option</a:t>
            </a:r>
          </a:p>
          <a:p>
            <a:pPr marL="285750" indent="-285750">
              <a:buFont typeface="Arial" panose="020B0604020202020204" pitchFamily="34" charset="0"/>
              <a:buChar char="•"/>
            </a:pPr>
            <a:r>
              <a:rPr lang="en-GB" sz="1800" b="0" dirty="0">
                <a:latin typeface="+mn-lt"/>
              </a:rPr>
              <a:t>There’s no support contacts section.</a:t>
            </a:r>
          </a:p>
          <a:p>
            <a:endParaRPr lang="en-GB" sz="1800" b="0" dirty="0">
              <a:latin typeface="+mn-lt"/>
            </a:endParaRPr>
          </a:p>
          <a:p>
            <a:endParaRPr lang="en-US" sz="1729" dirty="0"/>
          </a:p>
          <a:p>
            <a:endParaRPr lang="en-US" sz="1729" dirty="0"/>
          </a:p>
        </p:txBody>
      </p:sp>
      <p:pic>
        <p:nvPicPr>
          <p:cNvPr id="5" name="Picture 4"/>
          <p:cNvPicPr>
            <a:picLocks noChangeAspect="1"/>
          </p:cNvPicPr>
          <p:nvPr/>
        </p:nvPicPr>
        <p:blipFill>
          <a:blip r:embed="rId2"/>
          <a:stretch>
            <a:fillRect/>
          </a:stretch>
        </p:blipFill>
        <p:spPr>
          <a:xfrm>
            <a:off x="5975796" y="1202267"/>
            <a:ext cx="5841924" cy="3998276"/>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427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51646" y="1131516"/>
            <a:ext cx="5524150" cy="4953049"/>
          </a:xfrm>
        </p:spPr>
        <p:txBody>
          <a:bodyPr>
            <a:normAutofit/>
          </a:bodyPr>
          <a:lstStyle/>
          <a:p>
            <a:r>
              <a:rPr lang="en-GB" sz="1600" dirty="0">
                <a:solidFill>
                  <a:schemeClr val="accent2"/>
                </a:solidFill>
              </a:rPr>
              <a:t>Step 1: Logging In</a:t>
            </a:r>
          </a:p>
          <a:p>
            <a:endParaRPr lang="en-GB" sz="1600" dirty="0">
              <a:solidFill>
                <a:schemeClr val="accent2"/>
              </a:solidFill>
            </a:endParaRPr>
          </a:p>
          <a:p>
            <a:pPr marL="285750" indent="-285750">
              <a:buFont typeface="Arial" panose="020B0604020202020204" pitchFamily="34" charset="0"/>
              <a:buChar char="•"/>
            </a:pPr>
            <a:r>
              <a:rPr lang="en-GB" sz="1800" b="0" dirty="0">
                <a:latin typeface="+mn-lt"/>
              </a:rPr>
              <a:t>Go to </a:t>
            </a:r>
            <a:r>
              <a:rPr lang="en-GB" sz="1800" b="0" dirty="0">
                <a:latin typeface="+mn-lt"/>
                <a:hlinkClick r:id="rId2"/>
              </a:rPr>
              <a:t>www.btwholesale.com</a:t>
            </a:r>
            <a:r>
              <a:rPr lang="en-GB" sz="1800" b="0" dirty="0">
                <a:latin typeface="+mn-lt"/>
              </a:rPr>
              <a:t> </a:t>
            </a:r>
          </a:p>
          <a:p>
            <a:pPr marL="285750" indent="-285750">
              <a:buFont typeface="Arial" panose="020B0604020202020204" pitchFamily="34" charset="0"/>
              <a:buChar char="•"/>
            </a:pPr>
            <a:r>
              <a:rPr lang="en-GB" sz="1800" b="0" dirty="0">
                <a:latin typeface="+mn-lt"/>
              </a:rPr>
              <a:t>Enter your Username and Password</a:t>
            </a:r>
          </a:p>
          <a:p>
            <a:pPr marL="285750" indent="-285750">
              <a:buFont typeface="Arial" panose="020B0604020202020204" pitchFamily="34" charset="0"/>
              <a:buChar char="•"/>
            </a:pPr>
            <a:r>
              <a:rPr lang="en-GB" sz="1800" b="0" dirty="0">
                <a:latin typeface="+mn-lt"/>
              </a:rPr>
              <a:t>Click ‘Login’</a:t>
            </a:r>
          </a:p>
          <a:p>
            <a:endParaRPr lang="en-GB" sz="1800" b="0" dirty="0">
              <a:latin typeface="+mn-lt"/>
            </a:endParaRPr>
          </a:p>
          <a:p>
            <a:endParaRPr lang="en-US" sz="1729" dirty="0"/>
          </a:p>
          <a:p>
            <a:endParaRPr lang="en-US" sz="1729" dirty="0"/>
          </a:p>
        </p:txBody>
      </p:sp>
      <p:pic>
        <p:nvPicPr>
          <p:cNvPr id="4" name="Picture 3"/>
          <p:cNvPicPr>
            <a:picLocks noChangeAspect="1"/>
          </p:cNvPicPr>
          <p:nvPr/>
        </p:nvPicPr>
        <p:blipFill>
          <a:blip r:embed="rId3"/>
          <a:stretch>
            <a:fillRect/>
          </a:stretch>
        </p:blipFill>
        <p:spPr>
          <a:xfrm>
            <a:off x="5223544" y="1188021"/>
            <a:ext cx="6512456" cy="396044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25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51646" y="1131516"/>
            <a:ext cx="4444030" cy="4953049"/>
          </a:xfrm>
        </p:spPr>
        <p:txBody>
          <a:bodyPr>
            <a:normAutofit/>
          </a:bodyPr>
          <a:lstStyle/>
          <a:p>
            <a:r>
              <a:rPr lang="en-GB" sz="1600" dirty="0">
                <a:solidFill>
                  <a:schemeClr val="accent2"/>
                </a:solidFill>
              </a:rPr>
              <a:t>Step 2: Accessing the new journey</a:t>
            </a:r>
          </a:p>
          <a:p>
            <a:endParaRPr lang="en-GB" sz="1600" dirty="0">
              <a:solidFill>
                <a:schemeClr val="accent2"/>
              </a:solidFill>
            </a:endParaRPr>
          </a:p>
          <a:p>
            <a:r>
              <a:rPr lang="en-GB" sz="1800" b="0" dirty="0">
                <a:latin typeface="+mn-lt"/>
              </a:rPr>
              <a:t>Once logged in, you’ll be taken to </a:t>
            </a:r>
            <a:r>
              <a:rPr lang="en-GB" sz="1800" b="0" dirty="0" smtClean="0">
                <a:latin typeface="+mn-lt"/>
              </a:rPr>
              <a:t>Business Zone.</a:t>
            </a:r>
            <a:endParaRPr lang="en-GB" sz="1800" b="0" dirty="0">
              <a:latin typeface="+mn-lt"/>
            </a:endParaRPr>
          </a:p>
          <a:p>
            <a:pPr marL="285750" indent="-285750">
              <a:buFont typeface="Arial" panose="020B0604020202020204" pitchFamily="34" charset="0"/>
              <a:buChar char="•"/>
            </a:pPr>
            <a:endParaRPr lang="en-GB" sz="1800" b="0" dirty="0">
              <a:latin typeface="+mn-lt"/>
            </a:endParaRPr>
          </a:p>
          <a:p>
            <a:r>
              <a:rPr lang="en-GB" sz="1800" b="0" dirty="0">
                <a:latin typeface="+mn-lt"/>
              </a:rPr>
              <a:t>If you aren’t taken to </a:t>
            </a:r>
            <a:r>
              <a:rPr lang="en-GB" sz="1800" b="0" dirty="0" smtClean="0">
                <a:latin typeface="+mn-lt"/>
              </a:rPr>
              <a:t>Business Zone, </a:t>
            </a:r>
            <a:r>
              <a:rPr lang="en-GB" sz="1800" b="0" dirty="0">
                <a:latin typeface="+mn-lt"/>
              </a:rPr>
              <a:t>you’ll need to arrange access via your company administrator.</a:t>
            </a:r>
          </a:p>
          <a:p>
            <a:pPr marL="285750" indent="-285750">
              <a:buFont typeface="Arial" panose="020B0604020202020204" pitchFamily="34" charset="0"/>
              <a:buChar char="•"/>
            </a:pPr>
            <a:endParaRPr lang="en-GB" sz="1800" b="0" dirty="0">
              <a:latin typeface="+mn-lt"/>
            </a:endParaRPr>
          </a:p>
          <a:p>
            <a:r>
              <a:rPr lang="en-GB" sz="1800" b="0" dirty="0">
                <a:latin typeface="+mn-lt"/>
              </a:rPr>
              <a:t>To access the new journey:</a:t>
            </a:r>
          </a:p>
          <a:p>
            <a:pPr marL="285750" indent="-285750">
              <a:buFont typeface="Arial" panose="020B0604020202020204" pitchFamily="34" charset="0"/>
              <a:buChar char="•"/>
            </a:pPr>
            <a:endParaRPr lang="en-GB" sz="1800" b="0" dirty="0">
              <a:latin typeface="+mn-lt"/>
            </a:endParaRPr>
          </a:p>
          <a:p>
            <a:pPr marL="285750" indent="-285750">
              <a:buFont typeface="Arial" panose="020B0604020202020204" pitchFamily="34" charset="0"/>
              <a:buChar char="•"/>
            </a:pPr>
            <a:r>
              <a:rPr lang="en-GB" sz="1800" b="0" dirty="0">
                <a:latin typeface="+mn-lt"/>
              </a:rPr>
              <a:t>Click ‘Place a New Order’</a:t>
            </a:r>
          </a:p>
          <a:p>
            <a:endParaRPr lang="en-GB" sz="1800" b="0" dirty="0">
              <a:latin typeface="+mn-lt"/>
            </a:endParaRPr>
          </a:p>
          <a:p>
            <a:endParaRPr lang="en-US" sz="1729" dirty="0"/>
          </a:p>
          <a:p>
            <a:endParaRPr lang="en-US" sz="1729" dirty="0"/>
          </a:p>
        </p:txBody>
      </p:sp>
      <p:pic>
        <p:nvPicPr>
          <p:cNvPr id="5" name="Picture 4"/>
          <p:cNvPicPr>
            <a:picLocks noChangeAspect="1"/>
          </p:cNvPicPr>
          <p:nvPr/>
        </p:nvPicPr>
        <p:blipFill>
          <a:blip r:embed="rId2"/>
          <a:stretch>
            <a:fillRect/>
          </a:stretch>
        </p:blipFill>
        <p:spPr>
          <a:xfrm>
            <a:off x="5543748" y="1139718"/>
            <a:ext cx="6305787" cy="4284365"/>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5"/>
          <p:cNvSpPr/>
          <p:nvPr/>
        </p:nvSpPr>
        <p:spPr>
          <a:xfrm>
            <a:off x="6784818" y="5055247"/>
            <a:ext cx="1080120" cy="3476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475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b="43428"/>
          <a:stretch/>
        </p:blipFill>
        <p:spPr>
          <a:xfrm>
            <a:off x="6226966" y="1239600"/>
            <a:ext cx="5509034" cy="2231733"/>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4" y="1188021"/>
            <a:ext cx="4780304" cy="6002578"/>
          </a:xfrm>
        </p:spPr>
        <p:txBody>
          <a:bodyPr>
            <a:noAutofit/>
          </a:bodyPr>
          <a:lstStyle/>
          <a:p>
            <a:r>
              <a:rPr lang="en-GB" sz="1600" dirty="0">
                <a:solidFill>
                  <a:schemeClr val="accent2"/>
                </a:solidFill>
              </a:rPr>
              <a:t>Step 2: Accessing the new journey</a:t>
            </a:r>
          </a:p>
          <a:p>
            <a:endParaRPr lang="en-GB" sz="1100" dirty="0">
              <a:latin typeface="Arial" panose="020B0604020202020204" pitchFamily="34" charset="0"/>
              <a:cs typeface="Arial" panose="020B0604020202020204" pitchFamily="34" charset="0"/>
            </a:endParaRPr>
          </a:p>
          <a:p>
            <a:r>
              <a:rPr lang="en-GB" sz="1600" b="0" dirty="0">
                <a:latin typeface="+mn-lt"/>
              </a:rPr>
              <a:t>If you have multiple accounts associated with your user id, you’ll need to select the applicable account from the dropdown.</a:t>
            </a:r>
          </a:p>
          <a:p>
            <a:endParaRPr lang="en-GB" sz="1600" b="0" dirty="0">
              <a:latin typeface="+mn-lt"/>
            </a:endParaRPr>
          </a:p>
          <a:p>
            <a:pPr marL="342900" indent="-342900">
              <a:buFont typeface="+mj-lt"/>
              <a:buAutoNum type="arabicPeriod"/>
            </a:pPr>
            <a:r>
              <a:rPr lang="en-GB" sz="1600" b="0" dirty="0" smtClean="0">
                <a:latin typeface="+mn-lt"/>
              </a:rPr>
              <a:t>Select your account. If you use the same account time and time again, you can select ‘Set as favourite’ to default the selection.</a:t>
            </a:r>
          </a:p>
          <a:p>
            <a:pPr marL="342900" indent="-342900">
              <a:buFont typeface="+mj-lt"/>
              <a:buAutoNum type="arabicPeriod"/>
            </a:pPr>
            <a:r>
              <a:rPr lang="en-GB" sz="1600" b="0" dirty="0" smtClean="0">
                <a:latin typeface="+mn-lt"/>
              </a:rPr>
              <a:t>Once </a:t>
            </a:r>
            <a:r>
              <a:rPr lang="en-GB" sz="1600" b="0" dirty="0">
                <a:latin typeface="+mn-lt"/>
              </a:rPr>
              <a:t>an account has been selected, click the ‘Products’ tab.</a:t>
            </a:r>
          </a:p>
          <a:p>
            <a:pPr marL="342900" indent="-342900">
              <a:buFont typeface="+mj-lt"/>
              <a:buAutoNum type="arabicPeriod"/>
            </a:pPr>
            <a:r>
              <a:rPr lang="en-GB" sz="1600" b="0" dirty="0" smtClean="0">
                <a:latin typeface="+mn-lt"/>
              </a:rPr>
              <a:t>Click </a:t>
            </a:r>
            <a:r>
              <a:rPr lang="en-GB" sz="1600" b="0" dirty="0">
                <a:latin typeface="+mn-lt"/>
              </a:rPr>
              <a:t>‘Data Services’.</a:t>
            </a:r>
          </a:p>
          <a:p>
            <a:pPr marL="342900" indent="-342900">
              <a:buFont typeface="+mj-lt"/>
              <a:buAutoNum type="arabicPeriod"/>
            </a:pPr>
            <a:r>
              <a:rPr lang="en-GB" sz="1600" b="0" dirty="0" smtClean="0">
                <a:latin typeface="+mn-lt"/>
              </a:rPr>
              <a:t>Click </a:t>
            </a:r>
            <a:r>
              <a:rPr lang="en-GB" sz="1600" b="0" dirty="0">
                <a:latin typeface="+mn-lt"/>
              </a:rPr>
              <a:t>‘</a:t>
            </a:r>
            <a:r>
              <a:rPr lang="en-GB" sz="1600" b="0" dirty="0" smtClean="0">
                <a:latin typeface="+mn-lt"/>
              </a:rPr>
              <a:t>Ethernet’.</a:t>
            </a:r>
          </a:p>
          <a:p>
            <a:pPr marL="342900" indent="-342900">
              <a:buFont typeface="+mj-lt"/>
              <a:buAutoNum type="arabicPeriod"/>
            </a:pPr>
            <a:r>
              <a:rPr lang="en-GB" sz="1600" b="0" dirty="0" smtClean="0">
                <a:latin typeface="+mn-lt"/>
              </a:rPr>
              <a:t>Click ‘Ethernet components’</a:t>
            </a:r>
            <a:endParaRPr lang="en-GB" sz="1600" b="0" dirty="0">
              <a:latin typeface="+mn-lt"/>
            </a:endParaRPr>
          </a:p>
          <a:p>
            <a:pPr marL="342900" indent="-342900">
              <a:buFont typeface="+mj-lt"/>
              <a:buAutoNum type="arabicPeriod"/>
            </a:pPr>
            <a:r>
              <a:rPr lang="en-GB" sz="1600" b="0" dirty="0" smtClean="0">
                <a:latin typeface="+mn-lt"/>
              </a:rPr>
              <a:t>Select ‘Exchange Connect’</a:t>
            </a:r>
            <a:endParaRPr lang="en-GB" sz="1600" b="0" dirty="0">
              <a:latin typeface="+mn-lt"/>
            </a:endParaRPr>
          </a:p>
        </p:txBody>
      </p:sp>
      <p:sp>
        <p:nvSpPr>
          <p:cNvPr id="7" name="Oval 6"/>
          <p:cNvSpPr/>
          <p:nvPr/>
        </p:nvSpPr>
        <p:spPr>
          <a:xfrm>
            <a:off x="7365492" y="1146769"/>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7008795" y="184893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a:solidFill>
                  <a:schemeClr val="bg1"/>
                </a:solidFill>
              </a:rPr>
              <a:t>2</a:t>
            </a:r>
          </a:p>
        </p:txBody>
      </p:sp>
      <p:sp>
        <p:nvSpPr>
          <p:cNvPr id="15" name="Oval 14"/>
          <p:cNvSpPr/>
          <p:nvPr/>
        </p:nvSpPr>
        <p:spPr>
          <a:xfrm>
            <a:off x="6168576" y="257706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smtClean="0">
                <a:solidFill>
                  <a:schemeClr val="bg1"/>
                </a:solidFill>
              </a:rPr>
              <a:t>3</a:t>
            </a:r>
            <a:endParaRPr lang="en-GB" sz="1463" dirty="0">
              <a:solidFill>
                <a:schemeClr val="bg1"/>
              </a:solidFill>
            </a:endParaRPr>
          </a:p>
        </p:txBody>
      </p:sp>
      <p:sp>
        <p:nvSpPr>
          <p:cNvPr id="16" name="Oval 15"/>
          <p:cNvSpPr/>
          <p:nvPr/>
        </p:nvSpPr>
        <p:spPr>
          <a:xfrm>
            <a:off x="6289865" y="290787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smtClean="0">
                <a:solidFill>
                  <a:schemeClr val="bg1"/>
                </a:solidFill>
              </a:rPr>
              <a:t>4</a:t>
            </a:r>
            <a:endParaRPr lang="en-GB" sz="1463" dirty="0">
              <a:solidFill>
                <a:schemeClr val="bg1"/>
              </a:solidFill>
            </a:endParaRPr>
          </a:p>
        </p:txBody>
      </p:sp>
      <p:sp>
        <p:nvSpPr>
          <p:cNvPr id="17" name="Oval 16"/>
          <p:cNvSpPr/>
          <p:nvPr/>
        </p:nvSpPr>
        <p:spPr>
          <a:xfrm>
            <a:off x="6363717" y="3144333"/>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a:solidFill>
                  <a:schemeClr val="bg1"/>
                </a:solidFill>
              </a:rPr>
              <a:t>5</a:t>
            </a:r>
            <a:endParaRPr lang="en-GB" sz="1463" dirty="0">
              <a:solidFill>
                <a:schemeClr val="bg1"/>
              </a:solidFill>
            </a:endParaRPr>
          </a:p>
        </p:txBody>
      </p:sp>
      <p:pic>
        <p:nvPicPr>
          <p:cNvPr id="18" name="Picture 17"/>
          <p:cNvPicPr>
            <a:picLocks noChangeAspect="1"/>
          </p:cNvPicPr>
          <p:nvPr/>
        </p:nvPicPr>
        <p:blipFill>
          <a:blip r:embed="rId3"/>
          <a:stretch>
            <a:fillRect/>
          </a:stretch>
        </p:blipFill>
        <p:spPr>
          <a:xfrm>
            <a:off x="6226965" y="3617258"/>
            <a:ext cx="5448567" cy="2447283"/>
          </a:xfrm>
          <a:prstGeom prst="rect">
            <a:avLst/>
          </a:prstGeom>
          <a:ln>
            <a:solidFill>
              <a:schemeClr val="tx1"/>
            </a:solidFill>
          </a:ln>
          <a:effectLst>
            <a:outerShdw blurRad="50800" dist="38100" dir="2700000" algn="tl" rotWithShape="0">
              <a:prstClr val="black">
                <a:alpha val="40000"/>
              </a:prstClr>
            </a:outerShdw>
          </a:effectLst>
        </p:spPr>
      </p:pic>
      <p:sp>
        <p:nvSpPr>
          <p:cNvPr id="19" name="Oval 18"/>
          <p:cNvSpPr/>
          <p:nvPr/>
        </p:nvSpPr>
        <p:spPr>
          <a:xfrm>
            <a:off x="7601955" y="4840899"/>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smtClean="0">
                <a:solidFill>
                  <a:schemeClr val="bg1"/>
                </a:solidFill>
              </a:rPr>
              <a:t>6</a:t>
            </a:r>
            <a:endParaRPr lang="en-GB" sz="1463" dirty="0">
              <a:solidFill>
                <a:schemeClr val="bg1"/>
              </a:solidFill>
            </a:endParaRPr>
          </a:p>
        </p:txBody>
      </p:sp>
    </p:spTree>
    <p:extLst>
      <p:ext uri="{BB962C8B-B14F-4D97-AF65-F5344CB8AC3E}">
        <p14:creationId xmlns:p14="http://schemas.microsoft.com/office/powerpoint/2010/main" val="256712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Exchange Connect order</a:t>
            </a:r>
            <a:endParaRPr lang="en-US" dirty="0"/>
          </a:p>
        </p:txBody>
      </p:sp>
      <p:sp>
        <p:nvSpPr>
          <p:cNvPr id="3" name="Content Placeholder 2"/>
          <p:cNvSpPr>
            <a:spLocks noGrp="1"/>
          </p:cNvSpPr>
          <p:nvPr>
            <p:ph idx="1"/>
          </p:nvPr>
        </p:nvSpPr>
        <p:spPr>
          <a:xfrm>
            <a:off x="435164" y="1188021"/>
            <a:ext cx="4780304" cy="6002578"/>
          </a:xfrm>
        </p:spPr>
        <p:txBody>
          <a:bodyPr>
            <a:noAutofit/>
          </a:bodyPr>
          <a:lstStyle/>
          <a:p>
            <a:r>
              <a:rPr lang="en-GB" sz="1600" dirty="0">
                <a:solidFill>
                  <a:schemeClr val="accent2"/>
                </a:solidFill>
              </a:rPr>
              <a:t>Step 2: Accessing the new journey</a:t>
            </a:r>
          </a:p>
          <a:p>
            <a:endParaRPr lang="en-GB" sz="1100" dirty="0">
              <a:latin typeface="Arial" panose="020B0604020202020204" pitchFamily="34" charset="0"/>
              <a:cs typeface="Arial" panose="020B0604020202020204" pitchFamily="34" charset="0"/>
            </a:endParaRPr>
          </a:p>
          <a:p>
            <a:r>
              <a:rPr lang="en-GB" sz="1600" b="0" dirty="0">
                <a:latin typeface="+mn-lt"/>
              </a:rPr>
              <a:t>You’ll now be taken to the </a:t>
            </a:r>
            <a:r>
              <a:rPr lang="en-GB" sz="1600" b="0" dirty="0" smtClean="0">
                <a:latin typeface="+mn-lt"/>
              </a:rPr>
              <a:t>provide order </a:t>
            </a:r>
            <a:r>
              <a:rPr lang="en-GB" sz="1600" b="0" dirty="0">
                <a:latin typeface="+mn-lt"/>
              </a:rPr>
              <a:t>journey.</a:t>
            </a:r>
          </a:p>
          <a:p>
            <a:endParaRPr lang="en-GB" sz="1600" b="0" dirty="0">
              <a:latin typeface="+mn-lt"/>
            </a:endParaRPr>
          </a:p>
          <a:p>
            <a:r>
              <a:rPr lang="en-GB" sz="1600" dirty="0">
                <a:latin typeface="+mn-lt"/>
              </a:rPr>
              <a:t>Please Note: </a:t>
            </a:r>
            <a:r>
              <a:rPr lang="en-GB" sz="1600" b="0" dirty="0">
                <a:latin typeface="+mn-lt"/>
              </a:rPr>
              <a:t>Logging in for the first time may take a few seconds longer.</a:t>
            </a:r>
          </a:p>
        </p:txBody>
      </p:sp>
      <p:pic>
        <p:nvPicPr>
          <p:cNvPr id="5" name="Picture 4"/>
          <p:cNvPicPr>
            <a:picLocks noChangeAspect="1"/>
          </p:cNvPicPr>
          <p:nvPr/>
        </p:nvPicPr>
        <p:blipFill>
          <a:blip r:embed="rId2"/>
          <a:stretch>
            <a:fillRect/>
          </a:stretch>
        </p:blipFill>
        <p:spPr>
          <a:xfrm>
            <a:off x="7011129" y="1100667"/>
            <a:ext cx="4724871" cy="501173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0456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False</openByDefault>
  <xsnScope/>
</customXsn>
</file>

<file path=customXml/item4.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5.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FXKM3USVKQV5-12-230639</_dlc_DocId>
    <_dlc_DocIdUrl xmlns="e0e35bac-e255-4a69-af54-5f01336af94f">
      <Url>https://office.bt.com/sites/btwholesaleproducts/_layouts/DocIdRedir.aspx?ID=FXKM3USVKQV5-12-230639</Url>
      <Description>FXKM3USVKQV5-12-230639</Description>
    </_dlc_DocIdUrl>
  </documentManagement>
</p:properties>
</file>

<file path=customXml/item6.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5E8A76A01F25DB4EB6EB3FF151FFD8F0" ma:contentTypeVersion="13" ma:contentTypeDescription="Default item with a two year maximum retention period." ma:contentTypeScope="" ma:versionID="4475c44da445dcca9c7895d2a84c9777">
  <xsd:schema xmlns:xsd="http://www.w3.org/2001/XMLSchema" xmlns:xs="http://www.w3.org/2001/XMLSchema" xmlns:p="http://schemas.microsoft.com/office/2006/metadata/properties" xmlns:ns2="e0e35bac-e255-4a69-af54-5f01336af94f" targetNamespace="http://schemas.microsoft.com/office/2006/metadata/properties" ma:root="true" ma:fieldsID="9dd834e87a42e4a98bcf1dd3b7c2d548"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4d0e5215-e656-4dd4-beff-4d8e21d1b6bd}" ma:internalName="TaxCatchAll" ma:showField="CatchAllData"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d0e5215-e656-4dd4-beff-4d8e21d1b6bd}" ma:internalName="TaxCatchAllLabel" ma:readOnly="true" ma:showField="CatchAllDataLabel"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3999AA-2557-4079-83BB-C691CC0F3A32}"/>
</file>

<file path=customXml/itemProps2.xml><?xml version="1.0" encoding="utf-8"?>
<ds:datastoreItem xmlns:ds="http://schemas.openxmlformats.org/officeDocument/2006/customXml" ds:itemID="{7B4431B2-E971-4C23-B02E-4D956B95CA4F}"/>
</file>

<file path=customXml/itemProps3.xml><?xml version="1.0" encoding="utf-8"?>
<ds:datastoreItem xmlns:ds="http://schemas.openxmlformats.org/officeDocument/2006/customXml" ds:itemID="{61284BFA-8ECE-4D4D-BC5F-8783ED16A78E}"/>
</file>

<file path=customXml/itemProps4.xml><?xml version="1.0" encoding="utf-8"?>
<ds:datastoreItem xmlns:ds="http://schemas.openxmlformats.org/officeDocument/2006/customXml" ds:itemID="{43ACBE0C-AC66-4F21-BFFF-89A65B8EAD7C}"/>
</file>

<file path=customXml/itemProps5.xml><?xml version="1.0" encoding="utf-8"?>
<ds:datastoreItem xmlns:ds="http://schemas.openxmlformats.org/officeDocument/2006/customXml" ds:itemID="{BDB5D5CC-B2CB-4505-BB9F-C0188E3D8F4D}"/>
</file>

<file path=customXml/itemProps6.xml><?xml version="1.0" encoding="utf-8"?>
<ds:datastoreItem xmlns:ds="http://schemas.openxmlformats.org/officeDocument/2006/customXml" ds:itemID="{D0B8B7DB-970A-40C2-8304-ADEB58F97DB8}"/>
</file>

<file path=docProps/app.xml><?xml version="1.0" encoding="utf-8"?>
<Properties xmlns="http://schemas.openxmlformats.org/officeDocument/2006/extended-properties" xmlns:vt="http://schemas.openxmlformats.org/officeDocument/2006/docPropsVTypes">
  <Template>Wholesale_ppt_widescreen_girl(calibri)v2</Template>
  <TotalTime>9587</TotalTime>
  <Words>2167</Words>
  <Application>Microsoft Office PowerPoint</Application>
  <PresentationFormat>Custom</PresentationFormat>
  <Paragraphs>365</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BT Font</vt:lpstr>
      <vt:lpstr>BT Font Light</vt:lpstr>
      <vt:lpstr>Calibri</vt:lpstr>
      <vt:lpstr>Calibri Light</vt:lpstr>
      <vt:lpstr>BT_ppt_widescreen_mountain(calibri)</vt:lpstr>
      <vt:lpstr>Placing an order for Exchange Connect</vt:lpstr>
      <vt:lpstr>Contents</vt:lpstr>
      <vt:lpstr>Version Control</vt:lpstr>
      <vt:lpstr>Pre-Requisites</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How to place an Exchange Connect order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136</cp:revision>
  <dcterms:created xsi:type="dcterms:W3CDTF">2017-11-04T08:36:27Z</dcterms:created>
  <dcterms:modified xsi:type="dcterms:W3CDTF">2018-04-27T15:41:29Z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0x0101005EEE68971716474CABDF87371185FDEC00EC6EA5ED20A94112869E9D0DC08914F4005E8A76A01F25DB4EB6EB3FF151FFD8F0</vt:lpwstr>
  </property>
  <property fmtid="{D5CDD505-2E9C-101B-9397-08002B2CF9AE}" pid="3" name="_dlc_DocIdItemGuid">
    <vt:lpwstr>36450d83-8996-48df-8284-e5cd6e101f5f</vt:lpwstr>
  </property>
</Properties>
</file>