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26"/>
  </p:notesMasterIdLst>
  <p:sldIdLst>
    <p:sldId id="292" r:id="rId8"/>
    <p:sldId id="294" r:id="rId9"/>
    <p:sldId id="295" r:id="rId10"/>
    <p:sldId id="316" r:id="rId11"/>
    <p:sldId id="321" r:id="rId12"/>
    <p:sldId id="360" r:id="rId13"/>
    <p:sldId id="361" r:id="rId14"/>
    <p:sldId id="362" r:id="rId15"/>
    <p:sldId id="322" r:id="rId16"/>
    <p:sldId id="363" r:id="rId17"/>
    <p:sldId id="364" r:id="rId18"/>
    <p:sldId id="365" r:id="rId19"/>
    <p:sldId id="366" r:id="rId20"/>
    <p:sldId id="367" r:id="rId21"/>
    <p:sldId id="368" r:id="rId22"/>
    <p:sldId id="369" r:id="rId23"/>
    <p:sldId id="370" r:id="rId24"/>
    <p:sldId id="257" r:id="rId25"/>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3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61" autoAdjust="0"/>
  </p:normalViewPr>
  <p:slideViewPr>
    <p:cSldViewPr snapToGrid="0" showGuides="1">
      <p:cViewPr varScale="1">
        <p:scale>
          <a:sx n="89" d="100"/>
          <a:sy n="89" d="100"/>
        </p:scale>
        <p:origin x="522" y="78"/>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57"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30/04/2018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slide" Target="slide8.xml"/><Relationship Id="rId11" Type="http://schemas.openxmlformats.org/officeDocument/2006/relationships/image" Target="../media/image4.png"/><Relationship Id="rId5" Type="http://schemas.openxmlformats.org/officeDocument/2006/relationships/slide" Target="slide7.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twholesale.com/pages/static/sales-tools/ethernet-order.htm"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twholesale.com/"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481875" y="2903712"/>
            <a:ext cx="8640000" cy="575835"/>
          </a:xfrm>
        </p:spPr>
        <p:txBody>
          <a:bodyPr/>
          <a:lstStyle/>
          <a:p>
            <a:r>
              <a:rPr lang="en-GB" dirty="0" smtClean="0"/>
              <a:t>Amending an Ethernet order</a:t>
            </a:r>
            <a:endParaRPr lang="en-GB" dirty="0"/>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a:xfrm>
            <a:off x="481875" y="3674095"/>
            <a:ext cx="8640000" cy="718167"/>
          </a:xfrm>
        </p:spPr>
        <p:txBody>
          <a:bodyPr/>
          <a:lstStyle/>
          <a:p>
            <a:r>
              <a:rPr lang="en-US" dirty="0"/>
              <a:t>BT Wholesale Online</a:t>
            </a:r>
          </a:p>
          <a:p>
            <a:r>
              <a:rPr lang="en-US" dirty="0" smtClean="0"/>
              <a:t>V2</a:t>
            </a:r>
            <a:endParaRPr lang="en-US" dirty="0"/>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an order</a:t>
            </a:r>
          </a:p>
        </p:txBody>
      </p:sp>
      <p:sp>
        <p:nvSpPr>
          <p:cNvPr id="3" name="Content Placeholder 2"/>
          <p:cNvSpPr>
            <a:spLocks noGrp="1"/>
          </p:cNvSpPr>
          <p:nvPr>
            <p:ph idx="1"/>
          </p:nvPr>
        </p:nvSpPr>
        <p:spPr>
          <a:xfrm>
            <a:off x="451645" y="1131516"/>
            <a:ext cx="4806155" cy="4953049"/>
          </a:xfrm>
        </p:spPr>
        <p:txBody>
          <a:bodyPr>
            <a:normAutofit lnSpcReduction="10000"/>
          </a:bodyPr>
          <a:lstStyle/>
          <a:p>
            <a:r>
              <a:rPr lang="en-GB" sz="1600" dirty="0">
                <a:solidFill>
                  <a:schemeClr val="accent2"/>
                </a:solidFill>
              </a:rPr>
              <a:t>Step 2: Searching</a:t>
            </a:r>
          </a:p>
          <a:p>
            <a:endParaRPr lang="en-GB" sz="1800" b="0" dirty="0">
              <a:latin typeface="+mn-lt"/>
            </a:endParaRPr>
          </a:p>
          <a:p>
            <a:r>
              <a:rPr lang="en-GB" sz="1800" b="0" dirty="0">
                <a:latin typeface="+mn-lt"/>
              </a:rPr>
              <a:t>There’s a lot of different ways you can search for an order in Business Zone. The easiest way is by entering your order reference in the search bar. </a:t>
            </a:r>
          </a:p>
          <a:p>
            <a:endParaRPr lang="en-GB" sz="1800" b="0" dirty="0">
              <a:latin typeface="+mn-lt"/>
            </a:endParaRPr>
          </a:p>
          <a:p>
            <a:pPr marL="342900" indent="-342900">
              <a:buFont typeface="+mj-lt"/>
              <a:buAutoNum type="arabicPeriod"/>
            </a:pPr>
            <a:r>
              <a:rPr lang="en-GB" sz="1800" b="0" dirty="0" smtClean="0">
                <a:latin typeface="+mn-lt"/>
              </a:rPr>
              <a:t>Clicking ‘View Details’ will take to directly into the View Order </a:t>
            </a:r>
            <a:r>
              <a:rPr lang="en-GB" sz="1800" b="0" dirty="0" smtClean="0">
                <a:latin typeface="+mn-lt"/>
              </a:rPr>
              <a:t>journey. There’s an ‘Amend’ option here.</a:t>
            </a:r>
            <a:endParaRPr lang="en-GB" sz="1800" b="0" dirty="0" smtClean="0">
              <a:latin typeface="+mn-lt"/>
            </a:endParaRPr>
          </a:p>
          <a:p>
            <a:pPr marL="342900" indent="-342900">
              <a:buFont typeface="+mj-lt"/>
              <a:buAutoNum type="arabicPeriod"/>
            </a:pPr>
            <a:r>
              <a:rPr lang="en-GB" sz="1800" b="0" dirty="0" smtClean="0">
                <a:latin typeface="+mn-lt"/>
              </a:rPr>
              <a:t>Alternatively, click </a:t>
            </a:r>
            <a:r>
              <a:rPr lang="en-GB" sz="1800" b="0" dirty="0">
                <a:latin typeface="+mn-lt"/>
              </a:rPr>
              <a:t>on the reference number to </a:t>
            </a:r>
            <a:r>
              <a:rPr lang="en-GB" sz="1800" b="0" dirty="0" smtClean="0">
                <a:latin typeface="+mn-lt"/>
              </a:rPr>
              <a:t>see the </a:t>
            </a:r>
            <a:r>
              <a:rPr lang="en-GB" sz="1800" b="0" dirty="0">
                <a:latin typeface="+mn-lt"/>
              </a:rPr>
              <a:t>order quick view</a:t>
            </a:r>
          </a:p>
          <a:p>
            <a:pPr marL="342900" indent="-342900">
              <a:buFont typeface="+mj-lt"/>
              <a:buAutoNum type="arabicPeriod"/>
            </a:pPr>
            <a:r>
              <a:rPr lang="en-GB" sz="1800" b="0" dirty="0" smtClean="0">
                <a:latin typeface="+mn-lt"/>
              </a:rPr>
              <a:t>From the </a:t>
            </a:r>
            <a:r>
              <a:rPr lang="en-GB" sz="1800" b="0" dirty="0" err="1" smtClean="0">
                <a:latin typeface="+mn-lt"/>
              </a:rPr>
              <a:t>quickview</a:t>
            </a:r>
            <a:r>
              <a:rPr lang="en-GB" sz="1800" b="0" dirty="0" smtClean="0">
                <a:latin typeface="+mn-lt"/>
              </a:rPr>
              <a:t>, click </a:t>
            </a:r>
            <a:r>
              <a:rPr lang="en-GB" sz="1800" b="0" dirty="0" smtClean="0">
                <a:latin typeface="+mn-lt"/>
              </a:rPr>
              <a:t>‘Amend’ </a:t>
            </a:r>
            <a:r>
              <a:rPr lang="en-GB" sz="1800" b="0" dirty="0" smtClean="0">
                <a:latin typeface="+mn-lt"/>
              </a:rPr>
              <a:t>in the actions dropdown.</a:t>
            </a:r>
          </a:p>
          <a:p>
            <a:endParaRPr lang="en-GB" sz="1800" b="0" dirty="0">
              <a:latin typeface="+mn-lt"/>
            </a:endParaRPr>
          </a:p>
          <a:p>
            <a:r>
              <a:rPr lang="en-GB" sz="1800" b="0" dirty="0" smtClean="0">
                <a:latin typeface="+mn-lt"/>
              </a:rPr>
              <a:t>You </a:t>
            </a:r>
            <a:r>
              <a:rPr lang="en-GB" sz="1800" b="0" dirty="0">
                <a:latin typeface="+mn-lt"/>
              </a:rPr>
              <a:t>can also find the order by using the filters on the orders section of the Overview page and on My orders </a:t>
            </a:r>
            <a:r>
              <a:rPr lang="en-GB" sz="1800" b="0" dirty="0" smtClean="0">
                <a:latin typeface="+mn-lt"/>
              </a:rPr>
              <a:t>page. Please see the Business Zone guide for more details.</a:t>
            </a:r>
          </a:p>
          <a:p>
            <a:endParaRPr lang="en-US" sz="1729" dirty="0"/>
          </a:p>
          <a:p>
            <a:endParaRPr lang="en-US" sz="1729" dirty="0"/>
          </a:p>
        </p:txBody>
      </p:sp>
      <p:pic>
        <p:nvPicPr>
          <p:cNvPr id="4" name="Picture 3"/>
          <p:cNvPicPr>
            <a:picLocks noChangeAspect="1"/>
          </p:cNvPicPr>
          <p:nvPr/>
        </p:nvPicPr>
        <p:blipFill rotWithShape="1">
          <a:blip r:embed="rId2"/>
          <a:srcRect t="22156"/>
          <a:stretch/>
        </p:blipFill>
        <p:spPr>
          <a:xfrm>
            <a:off x="5403608" y="1131516"/>
            <a:ext cx="6412154" cy="1439069"/>
          </a:xfrm>
          <a:prstGeom prst="rect">
            <a:avLst/>
          </a:prstGeom>
          <a:ln>
            <a:solidFill>
              <a:schemeClr val="tx1"/>
            </a:solidFill>
          </a:ln>
          <a:effectLst>
            <a:outerShdw blurRad="50800" dist="38100" dir="2700000" algn="tl" rotWithShape="0">
              <a:prstClr val="black">
                <a:alpha val="40000"/>
              </a:prstClr>
            </a:outerShdw>
          </a:effectLst>
        </p:spPr>
      </p:pic>
      <p:sp>
        <p:nvSpPr>
          <p:cNvPr id="7" name="Oval 6"/>
          <p:cNvSpPr/>
          <p:nvPr/>
        </p:nvSpPr>
        <p:spPr>
          <a:xfrm>
            <a:off x="9037164" y="20942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
        <p:nvSpPr>
          <p:cNvPr id="8" name="Oval 7"/>
          <p:cNvSpPr/>
          <p:nvPr/>
        </p:nvSpPr>
        <p:spPr>
          <a:xfrm>
            <a:off x="6983923" y="20942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pic>
        <p:nvPicPr>
          <p:cNvPr id="6" name="Picture 5"/>
          <p:cNvPicPr>
            <a:picLocks noChangeAspect="1"/>
          </p:cNvPicPr>
          <p:nvPr/>
        </p:nvPicPr>
        <p:blipFill>
          <a:blip r:embed="rId3"/>
          <a:stretch>
            <a:fillRect/>
          </a:stretch>
        </p:blipFill>
        <p:spPr>
          <a:xfrm>
            <a:off x="5422091" y="2801257"/>
            <a:ext cx="3360125" cy="3048113"/>
          </a:xfrm>
          <a:prstGeom prst="rect">
            <a:avLst/>
          </a:prstGeom>
          <a:ln>
            <a:solidFill>
              <a:schemeClr val="tx1"/>
            </a:solidFill>
          </a:ln>
          <a:effectLst>
            <a:outerShdw blurRad="50800" dist="38100" dir="2700000" algn="tl" rotWithShape="0">
              <a:prstClr val="black">
                <a:alpha val="40000"/>
              </a:prstClr>
            </a:outerShdw>
          </a:effectLst>
        </p:spPr>
      </p:pic>
      <p:sp>
        <p:nvSpPr>
          <p:cNvPr id="11" name="Oval 10"/>
          <p:cNvSpPr/>
          <p:nvPr/>
        </p:nvSpPr>
        <p:spPr>
          <a:xfrm>
            <a:off x="6586064" y="519460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110510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Initiate the amend order</a:t>
            </a:r>
            <a:endParaRPr lang="en-US" dirty="0"/>
          </a:p>
        </p:txBody>
      </p:sp>
      <p:sp>
        <p:nvSpPr>
          <p:cNvPr id="3" name="Content Placeholder 2"/>
          <p:cNvSpPr>
            <a:spLocks noGrp="1"/>
          </p:cNvSpPr>
          <p:nvPr>
            <p:ph idx="1"/>
          </p:nvPr>
        </p:nvSpPr>
        <p:spPr>
          <a:xfrm>
            <a:off x="451645" y="1131516"/>
            <a:ext cx="4806155" cy="4953049"/>
          </a:xfrm>
        </p:spPr>
        <p:txBody>
          <a:bodyPr>
            <a:normAutofit/>
          </a:bodyPr>
          <a:lstStyle/>
          <a:p>
            <a:r>
              <a:rPr lang="en-GB" sz="1800" b="0" dirty="0" smtClean="0">
                <a:latin typeface="+mn-lt"/>
              </a:rPr>
              <a:t>Once </a:t>
            </a:r>
            <a:r>
              <a:rPr lang="en-GB" sz="1800" b="0" dirty="0">
                <a:latin typeface="+mn-lt"/>
              </a:rPr>
              <a:t>the amend order has been initiated, a check will be carried out to see if the order can be amended.</a:t>
            </a:r>
          </a:p>
          <a:p>
            <a:endParaRPr lang="en-GB" sz="1800" b="0" dirty="0">
              <a:latin typeface="+mn-lt"/>
            </a:endParaRPr>
          </a:p>
          <a:p>
            <a:r>
              <a:rPr lang="en-GB" sz="1800" b="0" dirty="0">
                <a:latin typeface="+mn-lt"/>
              </a:rPr>
              <a:t>If the order is past the point of when it can be amended (Point of no amend or PONA for short), you’ll be taken to the ‘View Order’ screen.</a:t>
            </a:r>
          </a:p>
          <a:p>
            <a:endParaRPr lang="en-GB" sz="1800" b="0" dirty="0">
              <a:latin typeface="+mn-lt"/>
            </a:endParaRPr>
          </a:p>
          <a:p>
            <a:r>
              <a:rPr lang="en-GB" sz="1800" b="0" dirty="0">
                <a:latin typeface="+mn-lt"/>
              </a:rPr>
              <a:t>Here, you’ll be told will be told the order can’t be amended.</a:t>
            </a:r>
          </a:p>
          <a:p>
            <a:endParaRPr lang="en-GB" sz="1800" b="0" dirty="0">
              <a:latin typeface="+mn-lt"/>
            </a:endParaRPr>
          </a:p>
          <a:p>
            <a:pPr marL="342900" indent="-342900">
              <a:buFont typeface="+mj-lt"/>
              <a:buAutoNum type="arabicPeriod"/>
            </a:pPr>
            <a:r>
              <a:rPr lang="en-GB" sz="1800" b="0" dirty="0">
                <a:latin typeface="+mn-lt"/>
              </a:rPr>
              <a:t>You can then click the ‘</a:t>
            </a:r>
            <a:r>
              <a:rPr lang="en-GB" sz="1800" b="0" dirty="0" err="1">
                <a:latin typeface="+mn-lt"/>
              </a:rPr>
              <a:t>i</a:t>
            </a:r>
            <a:r>
              <a:rPr lang="en-GB" sz="1800" b="0" dirty="0">
                <a:latin typeface="+mn-lt"/>
              </a:rPr>
              <a:t>’ icon next to the ordered component to learn why it can’t be amended.</a:t>
            </a:r>
          </a:p>
          <a:p>
            <a:endParaRPr lang="en-US" sz="1729" dirty="0"/>
          </a:p>
          <a:p>
            <a:endParaRPr lang="en-US" sz="1729"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199" y="1040159"/>
            <a:ext cx="6348343" cy="1058058"/>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034" y="2201575"/>
            <a:ext cx="5319508" cy="1953896"/>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146" y="4377167"/>
            <a:ext cx="6303396" cy="2341622"/>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Oval 12"/>
          <p:cNvSpPr/>
          <p:nvPr/>
        </p:nvSpPr>
        <p:spPr>
          <a:xfrm>
            <a:off x="9585804" y="503107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102526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96" t="34190" r="16596" b="19906"/>
          <a:stretch/>
        </p:blipFill>
        <p:spPr bwMode="auto">
          <a:xfrm>
            <a:off x="5482577" y="1305261"/>
            <a:ext cx="6253423" cy="238461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Making your amendments</a:t>
            </a:r>
            <a:endParaRPr lang="en-US" dirty="0"/>
          </a:p>
        </p:txBody>
      </p:sp>
      <p:sp>
        <p:nvSpPr>
          <p:cNvPr id="3" name="Content Placeholder 2"/>
          <p:cNvSpPr>
            <a:spLocks noGrp="1"/>
          </p:cNvSpPr>
          <p:nvPr>
            <p:ph idx="1"/>
          </p:nvPr>
        </p:nvSpPr>
        <p:spPr>
          <a:xfrm>
            <a:off x="504000" y="1305261"/>
            <a:ext cx="4806155" cy="4953049"/>
          </a:xfrm>
        </p:spPr>
        <p:txBody>
          <a:bodyPr>
            <a:normAutofit/>
          </a:bodyPr>
          <a:lstStyle/>
          <a:p>
            <a:r>
              <a:rPr lang="en-GB" sz="1800" b="0" dirty="0">
                <a:latin typeface="+mn-lt"/>
              </a:rPr>
              <a:t>Once the amendment has been initiated, you’ll be taken to the order entry screen.</a:t>
            </a:r>
          </a:p>
          <a:p>
            <a:endParaRPr lang="en-GB" sz="1800" b="0" dirty="0">
              <a:latin typeface="+mn-lt"/>
            </a:endParaRPr>
          </a:p>
          <a:p>
            <a:r>
              <a:rPr lang="en-GB" sz="1800" b="0" dirty="0">
                <a:latin typeface="+mn-lt"/>
              </a:rPr>
              <a:t>Here, you’ll be presented with instructions on how to </a:t>
            </a:r>
            <a:r>
              <a:rPr lang="en-GB" sz="1800" b="0" dirty="0" smtClean="0">
                <a:latin typeface="+mn-lt"/>
              </a:rPr>
              <a:t>submit your amendments.</a:t>
            </a:r>
            <a:endParaRPr lang="en-GB" sz="1800" b="0" dirty="0">
              <a:latin typeface="+mn-lt"/>
            </a:endParaRPr>
          </a:p>
          <a:p>
            <a:endParaRPr lang="en-GB" sz="1800" b="0" dirty="0">
              <a:latin typeface="+mn-lt"/>
            </a:endParaRPr>
          </a:p>
          <a:p>
            <a:r>
              <a:rPr lang="en-GB" sz="1800" b="0" dirty="0" smtClean="0">
                <a:latin typeface="+mn-lt"/>
              </a:rPr>
              <a:t>1.   Click </a:t>
            </a:r>
            <a:r>
              <a:rPr lang="en-GB" sz="1800" b="0" dirty="0">
                <a:latin typeface="+mn-lt"/>
              </a:rPr>
              <a:t>‘Continue’ to proceed.</a:t>
            </a:r>
          </a:p>
          <a:p>
            <a:endParaRPr lang="en-US" sz="1729" dirty="0"/>
          </a:p>
          <a:p>
            <a:endParaRPr lang="en-US" sz="1729" dirty="0"/>
          </a:p>
        </p:txBody>
      </p:sp>
      <p:sp>
        <p:nvSpPr>
          <p:cNvPr id="13" name="Oval 12"/>
          <p:cNvSpPr/>
          <p:nvPr/>
        </p:nvSpPr>
        <p:spPr>
          <a:xfrm>
            <a:off x="10198989" y="308827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35749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766916" y="960169"/>
            <a:ext cx="5969084" cy="529814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Making your amendments</a:t>
            </a:r>
            <a:endParaRPr lang="en-US" dirty="0"/>
          </a:p>
        </p:txBody>
      </p:sp>
      <p:sp>
        <p:nvSpPr>
          <p:cNvPr id="3" name="Content Placeholder 2"/>
          <p:cNvSpPr>
            <a:spLocks noGrp="1"/>
          </p:cNvSpPr>
          <p:nvPr>
            <p:ph idx="1"/>
          </p:nvPr>
        </p:nvSpPr>
        <p:spPr>
          <a:xfrm>
            <a:off x="504000" y="1305261"/>
            <a:ext cx="4806155" cy="4953049"/>
          </a:xfrm>
        </p:spPr>
        <p:txBody>
          <a:bodyPr>
            <a:normAutofit lnSpcReduction="10000"/>
          </a:bodyPr>
          <a:lstStyle/>
          <a:p>
            <a:r>
              <a:rPr lang="en-GB" sz="1800" b="0" dirty="0">
                <a:latin typeface="+mn-lt"/>
              </a:rPr>
              <a:t>You’ll now see the ‘Amend Item’ screen for the first component in your order.</a:t>
            </a:r>
          </a:p>
          <a:p>
            <a:endParaRPr lang="en-GB" sz="1800" b="0" dirty="0">
              <a:latin typeface="+mn-lt"/>
            </a:endParaRPr>
          </a:p>
          <a:p>
            <a:pPr marL="342900" indent="-342900">
              <a:buFont typeface="+mj-lt"/>
              <a:buAutoNum type="arabicPeriod"/>
            </a:pPr>
            <a:r>
              <a:rPr lang="en-GB" sz="1800" b="0" dirty="0">
                <a:latin typeface="+mn-lt"/>
              </a:rPr>
              <a:t>From here, you’ll see the components that make up your order listed in the left hand menu. This is clickable, allowing you to select the component you wish to amend within your order.</a:t>
            </a:r>
          </a:p>
          <a:p>
            <a:pPr marL="342900" indent="-342900">
              <a:buFont typeface="+mj-lt"/>
              <a:buAutoNum type="arabicPeriod"/>
            </a:pPr>
            <a:r>
              <a:rPr lang="en-GB" sz="1800" b="0" dirty="0">
                <a:latin typeface="+mn-lt"/>
              </a:rPr>
              <a:t>To amend the selected component, choose an amend reason from the ‘Amend Reason’ field.</a:t>
            </a:r>
          </a:p>
          <a:p>
            <a:pPr marL="342900" indent="-342900">
              <a:buFont typeface="+mj-lt"/>
              <a:buAutoNum type="arabicPeriod"/>
            </a:pPr>
            <a:r>
              <a:rPr lang="en-GB" sz="1800" b="0" dirty="0">
                <a:latin typeface="+mn-lt"/>
              </a:rPr>
              <a:t>If you want to change the ‘Customer Required by Date’, you can do this here</a:t>
            </a:r>
            <a:r>
              <a:rPr lang="en-GB" sz="1800" b="0" dirty="0" smtClean="0">
                <a:latin typeface="+mn-lt"/>
              </a:rPr>
              <a:t>. But you must select the applicable option to activate this field.</a:t>
            </a:r>
            <a:endParaRPr lang="en-GB" sz="1800" b="0" dirty="0">
              <a:latin typeface="+mn-lt"/>
            </a:endParaRPr>
          </a:p>
          <a:p>
            <a:pPr marL="342900" indent="-342900">
              <a:buFont typeface="+mj-lt"/>
              <a:buAutoNum type="arabicPeriod"/>
            </a:pPr>
            <a:r>
              <a:rPr lang="en-GB" sz="1800" b="0" dirty="0">
                <a:latin typeface="+mn-lt"/>
              </a:rPr>
              <a:t>Click Next to begin making your amendments.</a:t>
            </a:r>
          </a:p>
          <a:p>
            <a:endParaRPr lang="en-GB" sz="1800" b="0" dirty="0">
              <a:latin typeface="+mn-lt"/>
            </a:endParaRPr>
          </a:p>
          <a:p>
            <a:r>
              <a:rPr lang="en-GB" sz="1800" dirty="0">
                <a:latin typeface="+mn-lt"/>
              </a:rPr>
              <a:t>Note: </a:t>
            </a:r>
            <a:r>
              <a:rPr lang="en-GB" sz="1800" b="0" dirty="0">
                <a:latin typeface="+mn-lt"/>
              </a:rPr>
              <a:t>if you haven’t selected an amend reason, clicking ‘Next’ will take you to the next component within your order. </a:t>
            </a:r>
          </a:p>
          <a:p>
            <a:endParaRPr lang="en-US" sz="1729" dirty="0"/>
          </a:p>
          <a:p>
            <a:endParaRPr lang="en-US" sz="1729" dirty="0"/>
          </a:p>
        </p:txBody>
      </p:sp>
      <p:sp>
        <p:nvSpPr>
          <p:cNvPr id="13" name="Oval 12"/>
          <p:cNvSpPr/>
          <p:nvPr/>
        </p:nvSpPr>
        <p:spPr>
          <a:xfrm>
            <a:off x="5530453" y="261493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
        <p:nvSpPr>
          <p:cNvPr id="7" name="Oval 6"/>
          <p:cNvSpPr/>
          <p:nvPr/>
        </p:nvSpPr>
        <p:spPr>
          <a:xfrm>
            <a:off x="7308096" y="378763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9" name="Oval 8"/>
          <p:cNvSpPr/>
          <p:nvPr/>
        </p:nvSpPr>
        <p:spPr>
          <a:xfrm>
            <a:off x="7308096" y="448292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
        <p:nvSpPr>
          <p:cNvPr id="10" name="Oval 9"/>
          <p:cNvSpPr/>
          <p:nvPr/>
        </p:nvSpPr>
        <p:spPr>
          <a:xfrm>
            <a:off x="10827538" y="574336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4</a:t>
            </a:r>
            <a:endParaRPr lang="en-GB" sz="1463" dirty="0">
              <a:solidFill>
                <a:schemeClr val="bg1"/>
              </a:solidFill>
            </a:endParaRPr>
          </a:p>
        </p:txBody>
      </p:sp>
    </p:spTree>
    <p:extLst>
      <p:ext uri="{BB962C8B-B14F-4D97-AF65-F5344CB8AC3E}">
        <p14:creationId xmlns:p14="http://schemas.microsoft.com/office/powerpoint/2010/main" val="424745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540648" y="1111562"/>
            <a:ext cx="5134949" cy="493608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Making your amendments</a:t>
            </a:r>
            <a:endParaRPr lang="en-US" dirty="0"/>
          </a:p>
        </p:txBody>
      </p:sp>
      <p:sp>
        <p:nvSpPr>
          <p:cNvPr id="3" name="Content Placeholder 2"/>
          <p:cNvSpPr>
            <a:spLocks noGrp="1"/>
          </p:cNvSpPr>
          <p:nvPr>
            <p:ph idx="1"/>
          </p:nvPr>
        </p:nvSpPr>
        <p:spPr>
          <a:xfrm>
            <a:off x="504000" y="1305261"/>
            <a:ext cx="4806155" cy="4953049"/>
          </a:xfrm>
        </p:spPr>
        <p:txBody>
          <a:bodyPr>
            <a:normAutofit/>
          </a:bodyPr>
          <a:lstStyle/>
          <a:p>
            <a:r>
              <a:rPr lang="en-GB" sz="1800" b="0" dirty="0">
                <a:latin typeface="+mn-lt"/>
              </a:rPr>
              <a:t>You’ll now be taken through the same journey that you followed when placing your order.</a:t>
            </a:r>
          </a:p>
          <a:p>
            <a:endParaRPr lang="en-GB" sz="1800" b="0" dirty="0">
              <a:latin typeface="+mn-lt"/>
            </a:endParaRPr>
          </a:p>
          <a:p>
            <a:r>
              <a:rPr lang="en-GB" sz="1800" b="0" dirty="0">
                <a:latin typeface="+mn-lt"/>
              </a:rPr>
              <a:t>Attributes that can’t be amended will be greyed out or read only. </a:t>
            </a:r>
          </a:p>
          <a:p>
            <a:endParaRPr lang="en-GB" sz="1800" b="0" dirty="0">
              <a:latin typeface="+mn-lt"/>
            </a:endParaRPr>
          </a:p>
          <a:p>
            <a:r>
              <a:rPr lang="en-GB" sz="1800" b="0" dirty="0">
                <a:latin typeface="+mn-lt"/>
              </a:rPr>
              <a:t>You’ll need to proceed through the order, making any amendments as you go along.</a:t>
            </a:r>
          </a:p>
          <a:p>
            <a:endParaRPr lang="en-US" sz="1729" dirty="0"/>
          </a:p>
          <a:p>
            <a:endParaRPr lang="en-US" sz="1729" dirty="0"/>
          </a:p>
        </p:txBody>
      </p:sp>
    </p:spTree>
    <p:extLst>
      <p:ext uri="{BB962C8B-B14F-4D97-AF65-F5344CB8AC3E}">
        <p14:creationId xmlns:p14="http://schemas.microsoft.com/office/powerpoint/2010/main" val="73674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amendments</a:t>
            </a:r>
            <a:endParaRPr lang="en-US" dirty="0"/>
          </a:p>
        </p:txBody>
      </p:sp>
      <p:sp>
        <p:nvSpPr>
          <p:cNvPr id="3" name="Content Placeholder 2"/>
          <p:cNvSpPr>
            <a:spLocks noGrp="1"/>
          </p:cNvSpPr>
          <p:nvPr>
            <p:ph idx="1"/>
          </p:nvPr>
        </p:nvSpPr>
        <p:spPr>
          <a:xfrm>
            <a:off x="504000" y="1305261"/>
            <a:ext cx="4806155" cy="4953049"/>
          </a:xfrm>
        </p:spPr>
        <p:txBody>
          <a:bodyPr>
            <a:normAutofit/>
          </a:bodyPr>
          <a:lstStyle/>
          <a:p>
            <a:r>
              <a:rPr lang="en-GB" sz="1800" b="0" dirty="0">
                <a:latin typeface="+mn-lt"/>
              </a:rPr>
              <a:t>Once you’ve made your changes, you’ll need to validate them. </a:t>
            </a:r>
          </a:p>
          <a:p>
            <a:endParaRPr lang="en-GB" sz="1800" b="0" dirty="0">
              <a:latin typeface="+mn-lt"/>
            </a:endParaRPr>
          </a:p>
          <a:p>
            <a:r>
              <a:rPr lang="en-GB" sz="1800" b="0" dirty="0">
                <a:latin typeface="+mn-lt"/>
              </a:rPr>
              <a:t>This will check that the changes you have made are compatible with the service you’ve ordered.</a:t>
            </a:r>
          </a:p>
          <a:p>
            <a:endParaRPr lang="en-GB" sz="1800" b="0" dirty="0">
              <a:latin typeface="+mn-lt"/>
            </a:endParaRPr>
          </a:p>
          <a:p>
            <a:r>
              <a:rPr lang="en-GB" sz="1800" dirty="0">
                <a:latin typeface="+mn-lt"/>
              </a:rPr>
              <a:t>Note: </a:t>
            </a:r>
            <a:r>
              <a:rPr lang="en-GB" sz="1800" b="0" dirty="0">
                <a:latin typeface="+mn-lt"/>
              </a:rPr>
              <a:t>Some changes, such as segmentation, must be compatible on both the </a:t>
            </a:r>
            <a:r>
              <a:rPr lang="en-GB" sz="1800" b="0" dirty="0" err="1">
                <a:latin typeface="+mn-lt"/>
              </a:rPr>
              <a:t>Etherway</a:t>
            </a:r>
            <a:r>
              <a:rPr lang="en-GB" sz="1800" b="0" dirty="0">
                <a:latin typeface="+mn-lt"/>
              </a:rPr>
              <a:t> and </a:t>
            </a:r>
            <a:r>
              <a:rPr lang="en-GB" sz="1800" b="0" dirty="0" err="1">
                <a:latin typeface="+mn-lt"/>
              </a:rPr>
              <a:t>Etherflow</a:t>
            </a:r>
            <a:r>
              <a:rPr lang="en-GB" sz="1800" b="0" dirty="0">
                <a:latin typeface="+mn-lt"/>
              </a:rPr>
              <a:t>. </a:t>
            </a:r>
          </a:p>
          <a:p>
            <a:endParaRPr lang="en-US" sz="1729" dirty="0"/>
          </a:p>
          <a:p>
            <a:endParaRPr lang="en-US" sz="1729" dirty="0"/>
          </a:p>
        </p:txBody>
      </p:sp>
      <p:pic>
        <p:nvPicPr>
          <p:cNvPr id="5" name="Picture 4"/>
          <p:cNvPicPr>
            <a:picLocks noChangeAspect="1"/>
          </p:cNvPicPr>
          <p:nvPr/>
        </p:nvPicPr>
        <p:blipFill>
          <a:blip r:embed="rId2"/>
          <a:stretch>
            <a:fillRect/>
          </a:stretch>
        </p:blipFill>
        <p:spPr>
          <a:xfrm>
            <a:off x="5444379" y="1151068"/>
            <a:ext cx="6313137" cy="423716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620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amendments</a:t>
            </a:r>
            <a:endParaRPr lang="en-US" dirty="0"/>
          </a:p>
        </p:txBody>
      </p:sp>
      <p:sp>
        <p:nvSpPr>
          <p:cNvPr id="3" name="Content Placeholder 2"/>
          <p:cNvSpPr>
            <a:spLocks noGrp="1"/>
          </p:cNvSpPr>
          <p:nvPr>
            <p:ph idx="1"/>
          </p:nvPr>
        </p:nvSpPr>
        <p:spPr>
          <a:xfrm>
            <a:off x="504000" y="1305261"/>
            <a:ext cx="4806155" cy="4953049"/>
          </a:xfrm>
        </p:spPr>
        <p:txBody>
          <a:bodyPr>
            <a:normAutofit/>
          </a:bodyPr>
          <a:lstStyle/>
          <a:p>
            <a:r>
              <a:rPr lang="en-GB" sz="1800" b="0" dirty="0">
                <a:latin typeface="+mn-lt"/>
              </a:rPr>
              <a:t>Once your changes have been validated, you’ll need to proceed to the ‘Confirmation’ step.</a:t>
            </a:r>
          </a:p>
          <a:p>
            <a:endParaRPr lang="en-GB" sz="1800" b="0" dirty="0">
              <a:latin typeface="+mn-lt"/>
            </a:endParaRPr>
          </a:p>
          <a:p>
            <a:pPr marL="342900" indent="-342900">
              <a:buFont typeface="+mj-lt"/>
              <a:buAutoNum type="arabicPeriod"/>
            </a:pPr>
            <a:r>
              <a:rPr lang="en-GB" sz="1800" b="0" dirty="0">
                <a:latin typeface="+mn-lt"/>
              </a:rPr>
              <a:t>Here you can see any changes to the cost of your order as a result of your amendments.</a:t>
            </a:r>
          </a:p>
          <a:p>
            <a:pPr marL="342900" indent="-342900">
              <a:buFont typeface="+mj-lt"/>
              <a:buAutoNum type="arabicPeriod"/>
            </a:pPr>
            <a:r>
              <a:rPr lang="en-GB" sz="1800" b="0" dirty="0">
                <a:latin typeface="+mn-lt"/>
              </a:rPr>
              <a:t>Once you’re happy with the changes you’ve made, click ‘Place Order’.</a:t>
            </a:r>
          </a:p>
          <a:p>
            <a:endParaRPr lang="en-GB" sz="1800" b="0" dirty="0">
              <a:latin typeface="+mn-lt"/>
            </a:endParaRPr>
          </a:p>
          <a:p>
            <a:r>
              <a:rPr lang="en-GB" sz="1800" b="0" dirty="0">
                <a:latin typeface="+mn-lt"/>
              </a:rPr>
              <a:t>Your amendments will now be submitted and reflected when viewing your order.</a:t>
            </a:r>
          </a:p>
          <a:p>
            <a:endParaRPr lang="en-US" sz="1729" dirty="0"/>
          </a:p>
          <a:p>
            <a:endParaRPr lang="en-US" sz="1729"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654"/>
          <a:stretch/>
        </p:blipFill>
        <p:spPr bwMode="auto">
          <a:xfrm>
            <a:off x="5711736" y="3106819"/>
            <a:ext cx="6024264" cy="115433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7204"/>
          <a:stretch/>
        </p:blipFill>
        <p:spPr bwMode="auto">
          <a:xfrm>
            <a:off x="5721916" y="1305261"/>
            <a:ext cx="6014084" cy="132679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Oval 7"/>
          <p:cNvSpPr/>
          <p:nvPr/>
        </p:nvSpPr>
        <p:spPr>
          <a:xfrm>
            <a:off x="5485453" y="169765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
        <p:nvSpPr>
          <p:cNvPr id="9" name="Oval 8"/>
          <p:cNvSpPr/>
          <p:nvPr/>
        </p:nvSpPr>
        <p:spPr>
          <a:xfrm>
            <a:off x="10684028" y="366355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208818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654"/>
          <a:stretch/>
        </p:blipFill>
        <p:spPr bwMode="auto">
          <a:xfrm>
            <a:off x="5518531" y="1401237"/>
            <a:ext cx="6217470" cy="11913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30" t="30597" r="16811" b="30414"/>
          <a:stretch/>
        </p:blipFill>
        <p:spPr bwMode="auto">
          <a:xfrm>
            <a:off x="7435820" y="3051227"/>
            <a:ext cx="4300180" cy="155304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Discarding changes</a:t>
            </a:r>
            <a:endParaRPr lang="en-US" dirty="0"/>
          </a:p>
        </p:txBody>
      </p:sp>
      <p:sp>
        <p:nvSpPr>
          <p:cNvPr id="3" name="Content Placeholder 2"/>
          <p:cNvSpPr>
            <a:spLocks noGrp="1"/>
          </p:cNvSpPr>
          <p:nvPr>
            <p:ph idx="1"/>
          </p:nvPr>
        </p:nvSpPr>
        <p:spPr>
          <a:xfrm>
            <a:off x="504000" y="1305261"/>
            <a:ext cx="4806155" cy="4953049"/>
          </a:xfrm>
        </p:spPr>
        <p:txBody>
          <a:bodyPr>
            <a:normAutofit/>
          </a:bodyPr>
          <a:lstStyle/>
          <a:p>
            <a:pPr marL="342900" indent="-342900">
              <a:buFont typeface="+mj-lt"/>
              <a:buAutoNum type="arabicPeriod"/>
            </a:pPr>
            <a:r>
              <a:rPr lang="en-GB" sz="1800" b="0" dirty="0">
                <a:latin typeface="+mn-lt"/>
              </a:rPr>
              <a:t>If you want to reset the amendments you’ve made prior to placing your amend order, you can do so by clicking the ‘Discard Changes’ button.</a:t>
            </a:r>
          </a:p>
          <a:p>
            <a:pPr marL="342900" indent="-342900">
              <a:buFont typeface="+mj-lt"/>
              <a:buAutoNum type="arabicPeriod"/>
            </a:pPr>
            <a:r>
              <a:rPr lang="en-GB" sz="1800" b="0" dirty="0">
                <a:latin typeface="+mn-lt"/>
              </a:rPr>
              <a:t>You’ll then need to confirm you wish to cancel the changes you’ve made by clicking ‘Yes, discard changes’.</a:t>
            </a:r>
          </a:p>
          <a:p>
            <a:endParaRPr lang="en-GB" sz="1800" b="0" dirty="0">
              <a:latin typeface="+mn-lt"/>
            </a:endParaRPr>
          </a:p>
          <a:p>
            <a:endParaRPr lang="en-GB" sz="1800" b="0" dirty="0">
              <a:latin typeface="+mn-lt"/>
            </a:endParaRPr>
          </a:p>
          <a:p>
            <a:r>
              <a:rPr lang="en-GB" sz="1800" b="0" dirty="0">
                <a:latin typeface="+mn-lt"/>
              </a:rPr>
              <a:t>Any changes you’ve made will be reset and you’ll be returned to the ‘View Order’ screen.</a:t>
            </a:r>
          </a:p>
          <a:p>
            <a:endParaRPr lang="en-GB" sz="1800" b="0" dirty="0">
              <a:latin typeface="+mn-lt"/>
            </a:endParaRPr>
          </a:p>
          <a:p>
            <a:r>
              <a:rPr lang="en-GB" sz="1800" dirty="0">
                <a:latin typeface="+mn-lt"/>
              </a:rPr>
              <a:t>Note</a:t>
            </a:r>
            <a:r>
              <a:rPr lang="en-GB" sz="1800" b="0" dirty="0">
                <a:latin typeface="+mn-lt"/>
              </a:rPr>
              <a:t>: You can’t discard changes on either the Add Access screen for </a:t>
            </a:r>
            <a:r>
              <a:rPr lang="en-GB" sz="1800" b="0" dirty="0" err="1">
                <a:latin typeface="+mn-lt"/>
              </a:rPr>
              <a:t>Etherway</a:t>
            </a:r>
            <a:r>
              <a:rPr lang="en-GB" sz="1800" b="0" dirty="0">
                <a:latin typeface="+mn-lt"/>
              </a:rPr>
              <a:t> or the Add Connection Details screen for </a:t>
            </a:r>
            <a:r>
              <a:rPr lang="en-GB" sz="1800" b="0" dirty="0" err="1">
                <a:latin typeface="+mn-lt"/>
              </a:rPr>
              <a:t>Etherflow</a:t>
            </a:r>
            <a:r>
              <a:rPr lang="en-GB" sz="1800" b="0" dirty="0">
                <a:latin typeface="+mn-lt"/>
              </a:rPr>
              <a:t>.</a:t>
            </a:r>
          </a:p>
          <a:p>
            <a:endParaRPr lang="en-US" sz="1729" dirty="0"/>
          </a:p>
          <a:p>
            <a:endParaRPr lang="en-US" sz="1729" dirty="0"/>
          </a:p>
        </p:txBody>
      </p:sp>
      <p:sp>
        <p:nvSpPr>
          <p:cNvPr id="8" name="Oval 7"/>
          <p:cNvSpPr/>
          <p:nvPr/>
        </p:nvSpPr>
        <p:spPr>
          <a:xfrm>
            <a:off x="9745482" y="211720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
        <p:nvSpPr>
          <p:cNvPr id="9" name="Oval 8"/>
          <p:cNvSpPr/>
          <p:nvPr/>
        </p:nvSpPr>
        <p:spPr>
          <a:xfrm>
            <a:off x="8509034" y="406158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12110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5471796" cy="4464000"/>
          </a:xfrm>
        </p:spPr>
        <p:txBody>
          <a:bodyPr/>
          <a:lstStyle/>
          <a:p>
            <a:r>
              <a:rPr lang="en-GB" b="1" dirty="0">
                <a:solidFill>
                  <a:schemeClr val="accent2"/>
                </a:solidFill>
                <a:latin typeface="+mj-lt"/>
              </a:rPr>
              <a:t>What’s in this User Guide?</a:t>
            </a:r>
          </a:p>
          <a:p>
            <a:r>
              <a:rPr lang="en-GB" dirty="0" smtClean="0">
                <a:latin typeface="+mj-lt"/>
                <a:cs typeface="Arial" panose="020B0604020202020204" pitchFamily="34" charset="0"/>
                <a:hlinkClick r:id="rId2" action="ppaction://hlinksldjump"/>
              </a:rPr>
              <a:t>p4 </a:t>
            </a:r>
            <a:r>
              <a:rPr lang="en-GB" dirty="0">
                <a:latin typeface="+mj-lt"/>
                <a:cs typeface="Arial" panose="020B0604020202020204" pitchFamily="34" charset="0"/>
                <a:hlinkClick r:id="rId2" action="ppaction://hlinksldjump"/>
              </a:rPr>
              <a:t>- Pre-requisites</a:t>
            </a:r>
            <a:endParaRPr lang="en-GB" dirty="0">
              <a:latin typeface="+mj-lt"/>
              <a:cs typeface="Arial" panose="020B0604020202020204" pitchFamily="34" charset="0"/>
            </a:endParaRPr>
          </a:p>
          <a:p>
            <a:r>
              <a:rPr lang="en-GB" dirty="0" smtClean="0">
                <a:latin typeface="+mj-lt"/>
                <a:cs typeface="Arial" panose="020B0604020202020204" pitchFamily="34" charset="0"/>
                <a:hlinkClick r:id="rId3" action="ppaction://hlinksldjump"/>
              </a:rPr>
              <a:t>p5 – Introduction</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4" action="ppaction://hlinksldjump"/>
              </a:rPr>
              <a:t>p6 – Layout</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5" action="ppaction://hlinksldjump"/>
              </a:rPr>
              <a:t>p7 – What can I amend?</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6" action="ppaction://hlinksldjump"/>
              </a:rPr>
              <a:t>p8 – How do I amend an order?</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7" action="ppaction://hlinksldjump"/>
              </a:rPr>
              <a:t>p9 – Searching for an order</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8" action="ppaction://hlinksldjump"/>
              </a:rPr>
              <a:t>p11 – Initiate the amend order</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9" action="ppaction://hlinksldjump"/>
              </a:rPr>
              <a:t>p12 – Making your amendments</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10" action="ppaction://hlinksldjump"/>
              </a:rPr>
              <a:t>p17 – Discard changes</a:t>
            </a:r>
            <a:endParaRPr lang="en-GB" dirty="0" smtClean="0">
              <a:latin typeface="+mj-lt"/>
              <a:cs typeface="Arial" panose="020B0604020202020204" pitchFamily="34" charset="0"/>
            </a:endParaRPr>
          </a:p>
          <a:p>
            <a:endParaRPr lang="en-GB" dirty="0" smtClean="0">
              <a:latin typeface="+mj-lt"/>
              <a:cs typeface="Arial" panose="020B0604020202020204" pitchFamily="34" charset="0"/>
            </a:endParaRPr>
          </a:p>
          <a:p>
            <a:endParaRPr lang="en-GB" dirty="0" smtClean="0">
              <a:latin typeface="+mj-lt"/>
              <a:cs typeface="Arial" panose="020B0604020202020204" pitchFamily="34" charset="0"/>
            </a:endParaRPr>
          </a:p>
          <a:p>
            <a:endParaRPr lang="en-GB" dirty="0" smtClean="0">
              <a:latin typeface="+mj-lt"/>
              <a:cs typeface="Arial" panose="020B0604020202020204" pitchFamily="34" charset="0"/>
            </a:endParaRPr>
          </a:p>
          <a:p>
            <a:endParaRPr lang="en-GB" dirty="0">
              <a:latin typeface="+mj-lt"/>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7" name="Picture 6"/>
          <p:cNvPicPr>
            <a:picLocks noChangeAspect="1"/>
          </p:cNvPicPr>
          <p:nvPr/>
        </p:nvPicPr>
        <p:blipFill>
          <a:blip r:embed="rId11"/>
          <a:stretch>
            <a:fillRect/>
          </a:stretch>
        </p:blipFill>
        <p:spPr>
          <a:xfrm>
            <a:off x="6078819" y="1116013"/>
            <a:ext cx="5647044" cy="44391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3598176976"/>
              </p:ext>
            </p:extLst>
          </p:nvPr>
        </p:nvGraphicFramePr>
        <p:xfrm>
          <a:off x="503998" y="1620069"/>
          <a:ext cx="11198156" cy="1080120"/>
        </p:xfrm>
        <a:graphic>
          <a:graphicData uri="http://schemas.openxmlformats.org/drawingml/2006/table">
            <a:tbl>
              <a:tblPr firstRow="1" bandRow="1">
                <a:tableStyleId>{5C22544A-7EE6-4342-B048-85BDC9FD1C3A}</a:tableStyleId>
              </a:tblPr>
              <a:tblGrid>
                <a:gridCol w="1087599"/>
                <a:gridCol w="6377838"/>
                <a:gridCol w="3732719"/>
              </a:tblGrid>
              <a:tr h="360040">
                <a:tc>
                  <a:txBody>
                    <a:bodyPr/>
                    <a:lstStyle/>
                    <a:p>
                      <a:r>
                        <a:rPr lang="en-GB" sz="1500" dirty="0" smtClean="0"/>
                        <a:t>Date</a:t>
                      </a:r>
                      <a:endParaRPr lang="en-GB" sz="1500" dirty="0"/>
                    </a:p>
                  </a:txBody>
                  <a:tcPr marL="124424" marR="124424" marT="62212" marB="62212"/>
                </a:tc>
                <a:tc>
                  <a:txBody>
                    <a:bodyPr/>
                    <a:lstStyle/>
                    <a:p>
                      <a:r>
                        <a:rPr lang="en-GB" sz="1500" dirty="0" smtClean="0"/>
                        <a:t>Change</a:t>
                      </a:r>
                      <a:endParaRPr lang="en-GB" sz="1500" dirty="0"/>
                    </a:p>
                  </a:txBody>
                  <a:tcPr marL="124424" marR="124424" marT="62212" marB="62212"/>
                </a:tc>
                <a:tc>
                  <a:txBody>
                    <a:bodyPr/>
                    <a:lstStyle/>
                    <a:p>
                      <a:r>
                        <a:rPr lang="en-GB" sz="1500" dirty="0" smtClean="0"/>
                        <a:t>Version</a:t>
                      </a:r>
                      <a:endParaRPr lang="en-GB" sz="1500" dirty="0"/>
                    </a:p>
                  </a:txBody>
                  <a:tcPr marL="124424" marR="124424" marT="62212" marB="62212"/>
                </a:tc>
              </a:tr>
              <a:tr h="360040">
                <a:tc>
                  <a:txBody>
                    <a:bodyPr/>
                    <a:lstStyle/>
                    <a:p>
                      <a:r>
                        <a:rPr lang="en-GB" sz="1500" dirty="0" smtClean="0"/>
                        <a:t>16/01/17</a:t>
                      </a:r>
                      <a:endParaRPr lang="en-GB" sz="1500" dirty="0"/>
                    </a:p>
                  </a:txBody>
                  <a:tcPr marL="124424" marR="124424" marT="62212" marB="62212"/>
                </a:tc>
                <a:tc>
                  <a:txBody>
                    <a:bodyPr/>
                    <a:lstStyle/>
                    <a:p>
                      <a:r>
                        <a:rPr lang="en-GB" sz="1500" dirty="0" smtClean="0"/>
                        <a:t>User Guide Published.</a:t>
                      </a:r>
                      <a:endParaRPr lang="en-GB" sz="1500" dirty="0"/>
                    </a:p>
                  </a:txBody>
                  <a:tcPr marL="124424" marR="124424" marT="62212" marB="62212"/>
                </a:tc>
                <a:tc>
                  <a:txBody>
                    <a:bodyPr/>
                    <a:lstStyle/>
                    <a:p>
                      <a:r>
                        <a:rPr lang="en-GB" sz="1500" dirty="0" smtClean="0"/>
                        <a:t>1</a:t>
                      </a:r>
                      <a:endParaRPr lang="en-GB" sz="1500" dirty="0"/>
                    </a:p>
                  </a:txBody>
                  <a:tcPr marL="124424" marR="124424" marT="62212" marB="62212"/>
                </a:tc>
              </a:tr>
              <a:tr h="360040">
                <a:tc>
                  <a:txBody>
                    <a:bodyPr/>
                    <a:lstStyle/>
                    <a:p>
                      <a:r>
                        <a:rPr lang="en-GB" sz="1500" dirty="0" smtClean="0"/>
                        <a:t>30/04/18</a:t>
                      </a:r>
                      <a:endParaRPr lang="en-GB" sz="1500" dirty="0"/>
                    </a:p>
                  </a:txBody>
                  <a:tcPr marL="124424" marR="124424" marT="62212" marB="62212"/>
                </a:tc>
                <a:tc>
                  <a:txBody>
                    <a:bodyPr/>
                    <a:lstStyle/>
                    <a:p>
                      <a:r>
                        <a:rPr lang="en-GB" sz="1500" dirty="0" smtClean="0"/>
                        <a:t>Re-branded</a:t>
                      </a:r>
                      <a:endParaRPr lang="en-GB" sz="1500" dirty="0"/>
                    </a:p>
                  </a:txBody>
                  <a:tcPr marL="124424" marR="124424" marT="62212" marB="62212"/>
                </a:tc>
                <a:tc>
                  <a:txBody>
                    <a:bodyPr/>
                    <a:lstStyle/>
                    <a:p>
                      <a:r>
                        <a:rPr lang="en-GB" sz="1500" dirty="0" smtClean="0"/>
                        <a:t>2</a:t>
                      </a:r>
                      <a:endParaRPr lang="en-GB" sz="1500" dirty="0"/>
                    </a:p>
                  </a:txBody>
                  <a:tcPr marL="124424" marR="124424" marT="62212" marB="62212"/>
                </a:tc>
              </a:tr>
            </a:tbl>
          </a:graphicData>
        </a:graphic>
      </p:graphicFrame>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What do you need to enter an Ethernet order via the new journey</a:t>
            </a:r>
            <a:r>
              <a:rPr lang="en-GB" sz="1600" dirty="0" smtClean="0">
                <a:solidFill>
                  <a:schemeClr val="accent2"/>
                </a:solidFill>
              </a:rPr>
              <a:t>?</a:t>
            </a:r>
          </a:p>
          <a:p>
            <a:endParaRPr lang="en-GB" sz="1600" dirty="0">
              <a:solidFill>
                <a:schemeClr val="accent2"/>
              </a:solidFill>
            </a:endParaRPr>
          </a:p>
          <a:p>
            <a:r>
              <a:rPr lang="en-GB" sz="1800" b="0" dirty="0">
                <a:latin typeface="+mn-lt"/>
              </a:rPr>
              <a:t>You need correct access and privileges, including </a:t>
            </a:r>
            <a:r>
              <a:rPr lang="en-GB" sz="1800" b="0" dirty="0" smtClean="0">
                <a:latin typeface="+mn-lt"/>
              </a:rPr>
              <a:t>Business zone. </a:t>
            </a:r>
            <a:r>
              <a:rPr lang="en-GB" sz="1800" b="0" dirty="0">
                <a:latin typeface="+mn-lt"/>
              </a:rPr>
              <a:t>If you don’t have this, please contact your company administrator to </a:t>
            </a:r>
            <a:r>
              <a:rPr lang="en-GB" sz="1800" b="0" dirty="0" smtClean="0">
                <a:latin typeface="+mn-lt"/>
              </a:rPr>
              <a:t>action.</a:t>
            </a:r>
          </a:p>
          <a:p>
            <a:endParaRPr lang="en-GB" sz="1800" b="0" dirty="0">
              <a:latin typeface="+mn-lt"/>
            </a:endParaRPr>
          </a:p>
          <a:p>
            <a:pPr lvl="0"/>
            <a:r>
              <a:rPr lang="en-GB" sz="1800" b="0" dirty="0">
                <a:solidFill>
                  <a:prstClr val="black"/>
                </a:solidFill>
                <a:latin typeface="BT Font Light"/>
              </a:rPr>
              <a:t>Please visit our </a:t>
            </a:r>
            <a:r>
              <a:rPr lang="en-GB" sz="1800" b="0" dirty="0">
                <a:solidFill>
                  <a:prstClr val="black"/>
                </a:solidFill>
                <a:latin typeface="BT Font Light"/>
                <a:hlinkClick r:id="rId2"/>
              </a:rPr>
              <a:t>Transformed Ethernet Ordering page</a:t>
            </a:r>
            <a:r>
              <a:rPr lang="en-GB" sz="1800" b="0" dirty="0">
                <a:solidFill>
                  <a:prstClr val="black"/>
                </a:solidFill>
                <a:latin typeface="BT Font Light"/>
              </a:rPr>
              <a:t> to learn about what order journeys are available.</a:t>
            </a:r>
          </a:p>
          <a:p>
            <a:endParaRPr lang="en-GB" sz="1800" b="0" dirty="0" smtClean="0">
              <a:latin typeface="+mn-lt"/>
            </a:endParaRPr>
          </a:p>
          <a:p>
            <a:r>
              <a:rPr lang="en-GB" sz="1800" b="0" dirty="0" smtClean="0">
                <a:latin typeface="+mn-lt"/>
              </a:rPr>
              <a:t>You </a:t>
            </a:r>
            <a:r>
              <a:rPr lang="en-GB" sz="1800" b="0" dirty="0">
                <a:latin typeface="+mn-lt"/>
              </a:rPr>
              <a:t>must be using a Windows machine and using the latest version of Internet Explorer, Chrome or Firefox</a:t>
            </a:r>
          </a:p>
          <a:p>
            <a:r>
              <a:rPr lang="en-GB" sz="1800" b="0" dirty="0">
                <a:latin typeface="+mn-lt"/>
              </a:rPr>
              <a:t>Mobile devices, Mac and Safari are not supported</a:t>
            </a:r>
          </a:p>
          <a:p>
            <a:endParaRPr lang="en-GB" sz="1800" b="0" dirty="0">
              <a:latin typeface="+mn-lt"/>
            </a:endParaRPr>
          </a:p>
          <a:p>
            <a:endParaRPr lang="en-US" sz="1729" dirty="0"/>
          </a:p>
          <a:p>
            <a:endParaRPr lang="en-US" sz="1729" dirty="0"/>
          </a:p>
        </p:txBody>
      </p:sp>
      <p:pic>
        <p:nvPicPr>
          <p:cNvPr id="10" name="Picture 9"/>
          <p:cNvPicPr>
            <a:picLocks noChangeAspect="1"/>
          </p:cNvPicPr>
          <p:nvPr/>
        </p:nvPicPr>
        <p:blipFill>
          <a:blip r:embed="rId3"/>
          <a:stretch>
            <a:fillRect/>
          </a:stretch>
        </p:blipFill>
        <p:spPr>
          <a:xfrm>
            <a:off x="6119812" y="1116013"/>
            <a:ext cx="5647044" cy="44391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74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endParaRPr lang="en-GB" sz="1800" b="0" dirty="0">
              <a:latin typeface="+mn-lt"/>
            </a:endParaRPr>
          </a:p>
          <a:p>
            <a:r>
              <a:rPr lang="en-GB" sz="1800" b="0" dirty="0" smtClean="0">
                <a:latin typeface="+mn-lt"/>
              </a:rPr>
              <a:t>We’ve replaced the </a:t>
            </a:r>
            <a:r>
              <a:rPr lang="en-GB" sz="1800" b="0" dirty="0">
                <a:latin typeface="+mn-lt"/>
              </a:rPr>
              <a:t>current Eco Plus amend order journey with a new improved view order journey for Ethernet. </a:t>
            </a:r>
          </a:p>
          <a:p>
            <a:endParaRPr lang="en-GB" sz="1800" b="0" dirty="0">
              <a:latin typeface="+mn-lt"/>
            </a:endParaRPr>
          </a:p>
          <a:p>
            <a:r>
              <a:rPr lang="en-GB" sz="1800" b="0" dirty="0">
                <a:latin typeface="+mn-lt"/>
              </a:rPr>
              <a:t>Accessed via </a:t>
            </a:r>
            <a:r>
              <a:rPr lang="en-GB" sz="1800" b="0" dirty="0" smtClean="0">
                <a:latin typeface="+mn-lt"/>
              </a:rPr>
              <a:t>Business Zone, </a:t>
            </a:r>
            <a:r>
              <a:rPr lang="en-GB" sz="1800" b="0" dirty="0">
                <a:latin typeface="+mn-lt"/>
              </a:rPr>
              <a:t>the new journey will allow you to make it easier to: </a:t>
            </a:r>
          </a:p>
          <a:p>
            <a:endParaRPr lang="en-GB" sz="1800" b="0" dirty="0">
              <a:latin typeface="+mn-lt"/>
            </a:endParaRPr>
          </a:p>
          <a:p>
            <a:r>
              <a:rPr lang="en-GB" sz="1800" b="0" dirty="0">
                <a:latin typeface="+mn-lt"/>
              </a:rPr>
              <a:t>Amend details of an order that’s in progress.</a:t>
            </a:r>
          </a:p>
          <a:p>
            <a:endParaRPr lang="en-GB" sz="1800" b="0" dirty="0">
              <a:latin typeface="+mn-lt"/>
            </a:endParaRPr>
          </a:p>
          <a:p>
            <a:r>
              <a:rPr lang="en-GB" sz="1800" b="0" dirty="0">
                <a:latin typeface="+mn-lt"/>
              </a:rPr>
              <a:t>The new journey has improved navigation and layout, is compatible with modern browsers and easier to use than Eco Plus.</a:t>
            </a:r>
          </a:p>
          <a:p>
            <a:endParaRPr lang="en-GB" sz="1800" b="0" dirty="0">
              <a:latin typeface="+mn-lt"/>
            </a:endParaRPr>
          </a:p>
          <a:p>
            <a:endParaRPr lang="en-US" sz="1729" dirty="0"/>
          </a:p>
          <a:p>
            <a:endParaRPr lang="en-US" sz="1729" dirty="0"/>
          </a:p>
        </p:txBody>
      </p:sp>
      <p:pic>
        <p:nvPicPr>
          <p:cNvPr id="5" name="Picture 4"/>
          <p:cNvPicPr>
            <a:picLocks noChangeAspect="1"/>
          </p:cNvPicPr>
          <p:nvPr/>
        </p:nvPicPr>
        <p:blipFill>
          <a:blip r:embed="rId2"/>
          <a:stretch>
            <a:fillRect/>
          </a:stretch>
        </p:blipFill>
        <p:spPr>
          <a:xfrm>
            <a:off x="6293415" y="1217153"/>
            <a:ext cx="5442585" cy="478177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427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a:t>
            </a:r>
            <a:endParaRPr lang="en-US" dirty="0"/>
          </a:p>
        </p:txBody>
      </p:sp>
      <p:sp>
        <p:nvSpPr>
          <p:cNvPr id="3" name="Content Placeholder 2"/>
          <p:cNvSpPr>
            <a:spLocks noGrp="1"/>
          </p:cNvSpPr>
          <p:nvPr>
            <p:ph idx="1"/>
          </p:nvPr>
        </p:nvSpPr>
        <p:spPr>
          <a:xfrm>
            <a:off x="451646" y="1131516"/>
            <a:ext cx="5524150" cy="4953049"/>
          </a:xfrm>
        </p:spPr>
        <p:txBody>
          <a:bodyPr>
            <a:normAutofit lnSpcReduction="10000"/>
          </a:bodyPr>
          <a:lstStyle/>
          <a:p>
            <a:endParaRPr lang="en-GB" sz="1800" b="0" dirty="0">
              <a:latin typeface="+mn-lt"/>
            </a:endParaRPr>
          </a:p>
          <a:p>
            <a:r>
              <a:rPr lang="en-GB" sz="1600" dirty="0">
                <a:solidFill>
                  <a:schemeClr val="accent2"/>
                </a:solidFill>
              </a:rPr>
              <a:t>1. Navigation menu</a:t>
            </a:r>
          </a:p>
          <a:p>
            <a:r>
              <a:rPr lang="en-GB" sz="1800" b="0" dirty="0">
                <a:latin typeface="+mn-lt"/>
              </a:rPr>
              <a:t>An order can often consist of multiple Ethernet components (</a:t>
            </a:r>
            <a:r>
              <a:rPr lang="en-GB" sz="1800" b="0" dirty="0" err="1">
                <a:latin typeface="+mn-lt"/>
              </a:rPr>
              <a:t>Etherways</a:t>
            </a:r>
            <a:r>
              <a:rPr lang="en-GB" sz="1800" b="0" dirty="0">
                <a:latin typeface="+mn-lt"/>
              </a:rPr>
              <a:t> and </a:t>
            </a:r>
            <a:r>
              <a:rPr lang="en-GB" sz="1800" b="0" dirty="0" err="1">
                <a:latin typeface="+mn-lt"/>
              </a:rPr>
              <a:t>Etherflows</a:t>
            </a:r>
            <a:r>
              <a:rPr lang="en-GB" sz="1800" b="0" dirty="0">
                <a:latin typeface="+mn-lt"/>
              </a:rPr>
              <a:t>). You can use the left hand menu to select the component you wish to amend.</a:t>
            </a:r>
          </a:p>
          <a:p>
            <a:endParaRPr lang="en-GB" sz="1800" b="0" dirty="0">
              <a:latin typeface="+mn-lt"/>
            </a:endParaRPr>
          </a:p>
          <a:p>
            <a:pPr>
              <a:lnSpc>
                <a:spcPct val="120000"/>
              </a:lnSpc>
            </a:pPr>
            <a:r>
              <a:rPr lang="en-GB" sz="1600" dirty="0">
                <a:solidFill>
                  <a:schemeClr val="accent2"/>
                </a:solidFill>
              </a:rPr>
              <a:t>2. Order configuration</a:t>
            </a:r>
          </a:p>
          <a:p>
            <a:r>
              <a:rPr lang="en-GB" sz="1800" b="0" dirty="0">
                <a:latin typeface="+mn-lt"/>
              </a:rPr>
              <a:t>To make an amendment to your order, simply make the changes here, validate and confirm the amendment. Navigation is the same as when you placed the order.</a:t>
            </a:r>
          </a:p>
          <a:p>
            <a:endParaRPr lang="en-GB" sz="1800" b="0" dirty="0">
              <a:latin typeface="+mn-lt"/>
            </a:endParaRPr>
          </a:p>
          <a:p>
            <a:r>
              <a:rPr lang="en-GB" sz="1800" b="0" dirty="0">
                <a:latin typeface="+mn-lt"/>
              </a:rPr>
              <a:t>Attributes that you can’t amend will be greyed out or read only.</a:t>
            </a:r>
          </a:p>
          <a:p>
            <a:endParaRPr lang="en-GB" sz="1800" b="0" dirty="0">
              <a:latin typeface="+mn-lt"/>
            </a:endParaRPr>
          </a:p>
          <a:p>
            <a:pPr>
              <a:lnSpc>
                <a:spcPct val="130000"/>
              </a:lnSpc>
            </a:pPr>
            <a:r>
              <a:rPr lang="en-GB" sz="1600" dirty="0">
                <a:solidFill>
                  <a:schemeClr val="accent2"/>
                </a:solidFill>
              </a:rPr>
              <a:t>3. Discard changes</a:t>
            </a:r>
          </a:p>
          <a:p>
            <a:r>
              <a:rPr lang="en-GB" sz="1800" b="0" dirty="0">
                <a:latin typeface="+mn-lt"/>
              </a:rPr>
              <a:t>The ‘Discard changes’ button allows you to reset any changes you’ve made prior to submitting the amend order.</a:t>
            </a:r>
          </a:p>
          <a:p>
            <a:endParaRPr lang="en-GB" sz="1800" b="0" dirty="0">
              <a:latin typeface="+mn-lt"/>
            </a:endParaRPr>
          </a:p>
          <a:p>
            <a:endParaRPr lang="en-US" sz="1729" dirty="0"/>
          </a:p>
          <a:p>
            <a:endParaRPr lang="en-US" sz="1729" dirty="0"/>
          </a:p>
        </p:txBody>
      </p:sp>
      <p:pic>
        <p:nvPicPr>
          <p:cNvPr id="5" name="Picture 4"/>
          <p:cNvPicPr>
            <a:picLocks noChangeAspect="1"/>
          </p:cNvPicPr>
          <p:nvPr/>
        </p:nvPicPr>
        <p:blipFill>
          <a:blip r:embed="rId2"/>
          <a:stretch>
            <a:fillRect/>
          </a:stretch>
        </p:blipFill>
        <p:spPr>
          <a:xfrm>
            <a:off x="6293415" y="1217153"/>
            <a:ext cx="5442585" cy="4781774"/>
          </a:xfrm>
          <a:prstGeom prst="rect">
            <a:avLst/>
          </a:prstGeom>
          <a:ln>
            <a:solidFill>
              <a:schemeClr val="tx1"/>
            </a:solidFill>
          </a:ln>
          <a:effectLst>
            <a:outerShdw blurRad="50800" dist="38100" dir="2700000" algn="tl" rotWithShape="0">
              <a:prstClr val="black">
                <a:alpha val="40000"/>
              </a:prstClr>
            </a:outerShdw>
          </a:effectLst>
        </p:spPr>
      </p:pic>
      <p:sp>
        <p:nvSpPr>
          <p:cNvPr id="6" name="Oval 5"/>
          <p:cNvSpPr/>
          <p:nvPr/>
        </p:nvSpPr>
        <p:spPr>
          <a:xfrm>
            <a:off x="6120000" y="260197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7" name="Oval 6"/>
          <p:cNvSpPr/>
          <p:nvPr/>
        </p:nvSpPr>
        <p:spPr>
          <a:xfrm>
            <a:off x="7847892" y="260197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2</a:t>
            </a:r>
          </a:p>
        </p:txBody>
      </p:sp>
      <p:sp>
        <p:nvSpPr>
          <p:cNvPr id="8" name="Oval 7"/>
          <p:cNvSpPr/>
          <p:nvPr/>
        </p:nvSpPr>
        <p:spPr>
          <a:xfrm>
            <a:off x="9976783" y="557845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357034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779"/>
          <a:stretch/>
        </p:blipFill>
        <p:spPr bwMode="auto">
          <a:xfrm>
            <a:off x="6660248" y="1285404"/>
            <a:ext cx="5123745" cy="36093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What can I amend?</a:t>
            </a:r>
            <a:endParaRPr lang="en-US" dirty="0"/>
          </a:p>
        </p:txBody>
      </p:sp>
      <p:sp>
        <p:nvSpPr>
          <p:cNvPr id="3" name="Content Placeholder 2"/>
          <p:cNvSpPr>
            <a:spLocks noGrp="1"/>
          </p:cNvSpPr>
          <p:nvPr>
            <p:ph idx="1"/>
          </p:nvPr>
        </p:nvSpPr>
        <p:spPr>
          <a:xfrm>
            <a:off x="451646" y="957431"/>
            <a:ext cx="5524150" cy="5389581"/>
          </a:xfrm>
        </p:spPr>
        <p:txBody>
          <a:bodyPr>
            <a:normAutofit fontScale="85000" lnSpcReduction="20000"/>
          </a:bodyPr>
          <a:lstStyle/>
          <a:p>
            <a:endParaRPr lang="en-GB" sz="1800" b="0" dirty="0">
              <a:latin typeface="+mn-lt"/>
            </a:endParaRPr>
          </a:p>
          <a:p>
            <a:r>
              <a:rPr lang="en-GB" sz="1600" dirty="0" smtClean="0">
                <a:solidFill>
                  <a:schemeClr val="accent2"/>
                </a:solidFill>
              </a:rPr>
              <a:t>Attributes you can amend</a:t>
            </a:r>
            <a:endParaRPr lang="en-GB" sz="1600" dirty="0">
              <a:solidFill>
                <a:schemeClr val="accent2"/>
              </a:solidFill>
            </a:endParaRPr>
          </a:p>
          <a:p>
            <a:r>
              <a:rPr lang="en-GB" sz="1800" b="0" dirty="0">
                <a:latin typeface="+mn-lt"/>
              </a:rPr>
              <a:t>Although not an exhaustive list, the following attributes can be amended on an </a:t>
            </a:r>
            <a:r>
              <a:rPr lang="en-GB" sz="1800" b="0" dirty="0" err="1">
                <a:latin typeface="+mn-lt"/>
              </a:rPr>
              <a:t>Etherway</a:t>
            </a:r>
            <a:r>
              <a:rPr lang="en-GB" sz="1800" b="0" dirty="0">
                <a:latin typeface="+mn-lt"/>
              </a:rPr>
              <a:t> order depending on it’s progress:</a:t>
            </a:r>
          </a:p>
          <a:p>
            <a:endParaRPr lang="en-GB" sz="1800" b="0" dirty="0">
              <a:latin typeface="+mn-lt"/>
            </a:endParaRPr>
          </a:p>
          <a:p>
            <a:pPr marL="285750" indent="-285750">
              <a:buFont typeface="Arial" panose="020B0604020202020204" pitchFamily="34" charset="0"/>
              <a:buChar char="•"/>
            </a:pPr>
            <a:r>
              <a:rPr lang="en-GB" sz="1800" b="0" dirty="0">
                <a:latin typeface="+mn-lt"/>
              </a:rPr>
              <a:t>Bandwidth</a:t>
            </a:r>
          </a:p>
          <a:p>
            <a:pPr marL="285750" indent="-285750">
              <a:buFont typeface="Arial" panose="020B0604020202020204" pitchFamily="34" charset="0"/>
              <a:buChar char="•"/>
            </a:pPr>
            <a:r>
              <a:rPr lang="en-GB" sz="1800" b="0" dirty="0">
                <a:latin typeface="+mn-lt"/>
              </a:rPr>
              <a:t>Resilience</a:t>
            </a:r>
          </a:p>
          <a:p>
            <a:pPr marL="285750" indent="-285750">
              <a:buFont typeface="Arial" panose="020B0604020202020204" pitchFamily="34" charset="0"/>
              <a:buChar char="•"/>
            </a:pPr>
            <a:r>
              <a:rPr lang="en-GB" sz="1800" b="0" dirty="0">
                <a:latin typeface="+mn-lt"/>
              </a:rPr>
              <a:t>Access Pricing Period</a:t>
            </a:r>
          </a:p>
          <a:p>
            <a:pPr marL="285750" indent="-285750">
              <a:buFont typeface="Arial" panose="020B0604020202020204" pitchFamily="34" charset="0"/>
              <a:buChar char="•"/>
            </a:pPr>
            <a:r>
              <a:rPr lang="en-GB" sz="1800" b="0" dirty="0">
                <a:latin typeface="+mn-lt"/>
              </a:rPr>
              <a:t>Contact details</a:t>
            </a:r>
          </a:p>
          <a:p>
            <a:pPr marL="285750" indent="-285750">
              <a:buFont typeface="Arial" panose="020B0604020202020204" pitchFamily="34" charset="0"/>
              <a:buChar char="•"/>
            </a:pPr>
            <a:r>
              <a:rPr lang="en-GB" sz="1800" b="0" dirty="0">
                <a:latin typeface="+mn-lt"/>
              </a:rPr>
              <a:t>Notes</a:t>
            </a:r>
          </a:p>
          <a:p>
            <a:pPr marL="285750" indent="-285750">
              <a:buFont typeface="Arial" panose="020B0604020202020204" pitchFamily="34" charset="0"/>
              <a:buChar char="•"/>
            </a:pPr>
            <a:r>
              <a:rPr lang="en-GB" sz="1800" b="0" dirty="0">
                <a:latin typeface="+mn-lt"/>
              </a:rPr>
              <a:t>Site and Access details</a:t>
            </a:r>
          </a:p>
          <a:p>
            <a:endParaRPr lang="en-GB" sz="1800" b="0" dirty="0">
              <a:latin typeface="+mn-lt"/>
            </a:endParaRPr>
          </a:p>
          <a:p>
            <a:pPr>
              <a:lnSpc>
                <a:spcPct val="120000"/>
              </a:lnSpc>
            </a:pPr>
            <a:r>
              <a:rPr lang="en-GB" sz="1600" dirty="0">
                <a:solidFill>
                  <a:schemeClr val="accent2"/>
                </a:solidFill>
              </a:rPr>
              <a:t>Attributes you can’t amend</a:t>
            </a:r>
          </a:p>
          <a:p>
            <a:r>
              <a:rPr lang="en-GB" sz="1800" b="0" dirty="0">
                <a:latin typeface="+mn-lt"/>
              </a:rPr>
              <a:t>For </a:t>
            </a:r>
            <a:r>
              <a:rPr lang="en-GB" sz="1800" b="0" dirty="0" err="1">
                <a:latin typeface="+mn-lt"/>
              </a:rPr>
              <a:t>Etherway</a:t>
            </a:r>
            <a:r>
              <a:rPr lang="en-GB" sz="1800" b="0" dirty="0">
                <a:latin typeface="+mn-lt"/>
              </a:rPr>
              <a:t> Fibre, as your order progresses some attributes will become un-amendable. These include: </a:t>
            </a:r>
          </a:p>
          <a:p>
            <a:endParaRPr lang="en-GB" sz="1800" b="0" dirty="0">
              <a:latin typeface="+mn-lt"/>
            </a:endParaRPr>
          </a:p>
          <a:p>
            <a:pPr marL="285750" indent="-285750">
              <a:buFont typeface="Arial" panose="020B0604020202020204" pitchFamily="34" charset="0"/>
              <a:buChar char="•"/>
            </a:pPr>
            <a:r>
              <a:rPr lang="en-GB" sz="1800" b="0" dirty="0">
                <a:latin typeface="+mn-lt"/>
              </a:rPr>
              <a:t>Service point details (Room, Floor and Location)</a:t>
            </a:r>
          </a:p>
          <a:p>
            <a:pPr marL="285750" indent="-285750">
              <a:buFont typeface="Arial" panose="020B0604020202020204" pitchFamily="34" charset="0"/>
              <a:buChar char="•"/>
            </a:pPr>
            <a:r>
              <a:rPr lang="en-GB" sz="1800" b="0" dirty="0">
                <a:latin typeface="+mn-lt"/>
              </a:rPr>
              <a:t>Site Contact details</a:t>
            </a:r>
          </a:p>
          <a:p>
            <a:pPr marL="285750" indent="-285750">
              <a:buFont typeface="Arial" panose="020B0604020202020204" pitchFamily="34" charset="0"/>
              <a:buChar char="•"/>
            </a:pPr>
            <a:r>
              <a:rPr lang="en-GB" sz="1800" b="0" dirty="0">
                <a:latin typeface="+mn-lt"/>
              </a:rPr>
              <a:t>Hazard and special arrangement notes</a:t>
            </a:r>
          </a:p>
          <a:p>
            <a:pPr marL="285750" indent="-285750">
              <a:buFont typeface="Arial" panose="020B0604020202020204" pitchFamily="34" charset="0"/>
              <a:buChar char="•"/>
            </a:pPr>
            <a:r>
              <a:rPr lang="en-GB" sz="1800" b="0" dirty="0">
                <a:latin typeface="+mn-lt"/>
              </a:rPr>
              <a:t>Bandwidth</a:t>
            </a:r>
          </a:p>
          <a:p>
            <a:pPr marL="285750" indent="-285750">
              <a:buFont typeface="Arial" panose="020B0604020202020204" pitchFamily="34" charset="0"/>
              <a:buChar char="•"/>
            </a:pPr>
            <a:r>
              <a:rPr lang="en-GB" sz="1800" b="0" dirty="0">
                <a:latin typeface="+mn-lt"/>
              </a:rPr>
              <a:t>Resilience</a:t>
            </a:r>
          </a:p>
          <a:p>
            <a:pPr marL="285750" indent="-285750">
              <a:buFont typeface="Arial" panose="020B0604020202020204" pitchFamily="34" charset="0"/>
              <a:buChar char="•"/>
            </a:pPr>
            <a:r>
              <a:rPr lang="en-GB" sz="1800" b="0" dirty="0">
                <a:latin typeface="+mn-lt"/>
              </a:rPr>
              <a:t>Access pricing period</a:t>
            </a:r>
          </a:p>
          <a:p>
            <a:pPr marL="285750" indent="-285750">
              <a:buFont typeface="Arial" panose="020B0604020202020204" pitchFamily="34" charset="0"/>
              <a:buChar char="•"/>
            </a:pPr>
            <a:r>
              <a:rPr lang="en-GB" sz="1800" b="0" dirty="0">
                <a:latin typeface="+mn-lt"/>
              </a:rPr>
              <a:t>Connectivity details such as Interface Type, Power Supply NTE Chassis and mounting Options</a:t>
            </a:r>
          </a:p>
          <a:p>
            <a:pPr marL="285750" indent="-285750">
              <a:buFont typeface="Arial" panose="020B0604020202020204" pitchFamily="34" charset="0"/>
              <a:buChar char="•"/>
            </a:pPr>
            <a:r>
              <a:rPr lang="en-GB" sz="1800" b="0" dirty="0">
                <a:latin typeface="+mn-lt"/>
              </a:rPr>
              <a:t>Pre-authorised excess construction </a:t>
            </a:r>
            <a:r>
              <a:rPr lang="en-GB" sz="1800" b="0" dirty="0" smtClean="0">
                <a:latin typeface="+mn-lt"/>
              </a:rPr>
              <a:t>charges</a:t>
            </a:r>
            <a:endParaRPr lang="en-US" sz="1729" dirty="0"/>
          </a:p>
        </p:txBody>
      </p:sp>
    </p:spTree>
    <p:extLst>
      <p:ext uri="{BB962C8B-B14F-4D97-AF65-F5344CB8AC3E}">
        <p14:creationId xmlns:p14="http://schemas.microsoft.com/office/powerpoint/2010/main" val="15758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amend an order?</a:t>
            </a:r>
            <a:endParaRPr lang="en-US" dirty="0"/>
          </a:p>
        </p:txBody>
      </p:sp>
      <p:sp>
        <p:nvSpPr>
          <p:cNvPr id="3" name="Content Placeholder 2"/>
          <p:cNvSpPr>
            <a:spLocks noGrp="1"/>
          </p:cNvSpPr>
          <p:nvPr>
            <p:ph idx="1"/>
          </p:nvPr>
        </p:nvSpPr>
        <p:spPr>
          <a:xfrm>
            <a:off x="451646" y="957431"/>
            <a:ext cx="5346726" cy="5389581"/>
          </a:xfrm>
        </p:spPr>
        <p:txBody>
          <a:bodyPr>
            <a:normAutofit fontScale="92500" lnSpcReduction="20000"/>
          </a:bodyPr>
          <a:lstStyle/>
          <a:p>
            <a:endParaRPr lang="en-GB" sz="1800" b="0" dirty="0">
              <a:latin typeface="+mn-lt"/>
            </a:endParaRPr>
          </a:p>
          <a:p>
            <a:r>
              <a:rPr lang="en-GB" sz="1600" b="0" dirty="0">
                <a:latin typeface="+mn-lt"/>
              </a:rPr>
              <a:t>There’s a number of steps that need to be performed in order for you to change details on your order:</a:t>
            </a:r>
          </a:p>
          <a:p>
            <a:endParaRPr lang="en-GB" sz="1600" dirty="0">
              <a:solidFill>
                <a:schemeClr val="accent2"/>
              </a:solidFill>
            </a:endParaRPr>
          </a:p>
          <a:p>
            <a:r>
              <a:rPr lang="en-GB" dirty="0">
                <a:solidFill>
                  <a:schemeClr val="accent2"/>
                </a:solidFill>
              </a:rPr>
              <a:t>Search for your order</a:t>
            </a:r>
          </a:p>
          <a:p>
            <a:r>
              <a:rPr lang="en-GB" sz="1600" b="0" dirty="0">
                <a:latin typeface="+mn-lt"/>
              </a:rPr>
              <a:t>First you’ll need to search for your order on My BT Wholesale. From here, you can instigate the amendment.</a:t>
            </a:r>
          </a:p>
          <a:p>
            <a:endParaRPr lang="en-GB" sz="1600" dirty="0">
              <a:solidFill>
                <a:schemeClr val="accent2"/>
              </a:solidFill>
            </a:endParaRPr>
          </a:p>
          <a:p>
            <a:r>
              <a:rPr lang="en-GB" dirty="0">
                <a:solidFill>
                  <a:schemeClr val="accent2"/>
                </a:solidFill>
              </a:rPr>
              <a:t>Check to see if your order can be amended</a:t>
            </a:r>
          </a:p>
          <a:p>
            <a:r>
              <a:rPr lang="en-GB" sz="1600" b="0" dirty="0">
                <a:latin typeface="+mn-lt"/>
              </a:rPr>
              <a:t>We’ll then need to check that your order can be amended. Depending on how far your order has progressed, some attributes may become un-amendable. If your order can’t be amended, we’ll tell you.</a:t>
            </a:r>
          </a:p>
          <a:p>
            <a:endParaRPr lang="en-GB" sz="1600" dirty="0">
              <a:solidFill>
                <a:schemeClr val="accent2"/>
              </a:solidFill>
            </a:endParaRPr>
          </a:p>
          <a:p>
            <a:r>
              <a:rPr lang="en-GB" dirty="0">
                <a:solidFill>
                  <a:schemeClr val="accent2"/>
                </a:solidFill>
              </a:rPr>
              <a:t>Tell us why you’re amending the order</a:t>
            </a:r>
          </a:p>
          <a:p>
            <a:r>
              <a:rPr lang="en-GB" sz="1600" b="0" dirty="0">
                <a:latin typeface="+mn-lt"/>
              </a:rPr>
              <a:t>If your order is amendable, you’ll be taken to the order entry screens. Here, you’ll need to first tell us why you’re amending the order.</a:t>
            </a:r>
          </a:p>
          <a:p>
            <a:endParaRPr lang="en-GB" sz="1600" dirty="0">
              <a:solidFill>
                <a:schemeClr val="accent2"/>
              </a:solidFill>
            </a:endParaRPr>
          </a:p>
          <a:p>
            <a:r>
              <a:rPr lang="en-GB" dirty="0">
                <a:solidFill>
                  <a:schemeClr val="accent2"/>
                </a:solidFill>
              </a:rPr>
              <a:t>Make your changes</a:t>
            </a:r>
          </a:p>
          <a:p>
            <a:r>
              <a:rPr lang="en-GB" sz="1600" b="0" dirty="0">
                <a:latin typeface="+mn-lt"/>
              </a:rPr>
              <a:t>You can then make the changes you require within the order journey. Any attributes that can’t be amended will be inaccessible and greyed out or read only.</a:t>
            </a:r>
          </a:p>
          <a:p>
            <a:endParaRPr lang="en-GB" dirty="0">
              <a:solidFill>
                <a:schemeClr val="accent2"/>
              </a:solidFill>
            </a:endParaRPr>
          </a:p>
          <a:p>
            <a:r>
              <a:rPr lang="en-GB" dirty="0">
                <a:solidFill>
                  <a:schemeClr val="accent2"/>
                </a:solidFill>
              </a:rPr>
              <a:t>Submit the amend order</a:t>
            </a:r>
          </a:p>
          <a:p>
            <a:r>
              <a:rPr lang="en-GB" sz="1600" b="0" dirty="0">
                <a:latin typeface="+mn-lt"/>
              </a:rPr>
              <a:t>Once you’ve made your changes, you’ll need to submit them in the same way you placed your original order.</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59" t="31844" b="15803"/>
          <a:stretch/>
        </p:blipFill>
        <p:spPr bwMode="auto">
          <a:xfrm>
            <a:off x="5975796" y="1118304"/>
            <a:ext cx="5760204" cy="392700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587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an order</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Step 1: Logging In</a:t>
            </a:r>
          </a:p>
          <a:p>
            <a:endParaRPr lang="en-GB" sz="1600" dirty="0">
              <a:solidFill>
                <a:schemeClr val="accent2"/>
              </a:solidFill>
            </a:endParaRPr>
          </a:p>
          <a:p>
            <a:pPr marL="285750" indent="-285750">
              <a:buFont typeface="Arial" panose="020B0604020202020204" pitchFamily="34" charset="0"/>
              <a:buChar char="•"/>
            </a:pPr>
            <a:r>
              <a:rPr lang="en-GB" sz="1800" b="0" dirty="0">
                <a:latin typeface="+mn-lt"/>
              </a:rPr>
              <a:t>Go to </a:t>
            </a:r>
            <a:r>
              <a:rPr lang="en-GB" sz="1800" b="0" dirty="0">
                <a:latin typeface="+mn-lt"/>
                <a:hlinkClick r:id="rId2"/>
              </a:rPr>
              <a:t>www.btwholesale.com</a:t>
            </a:r>
            <a:r>
              <a:rPr lang="en-GB" sz="1800" b="0" dirty="0">
                <a:latin typeface="+mn-lt"/>
              </a:rPr>
              <a:t> </a:t>
            </a:r>
          </a:p>
          <a:p>
            <a:pPr marL="285750" indent="-285750">
              <a:buFont typeface="Arial" panose="020B0604020202020204" pitchFamily="34" charset="0"/>
              <a:buChar char="•"/>
            </a:pPr>
            <a:r>
              <a:rPr lang="en-GB" sz="1800" b="0" dirty="0">
                <a:latin typeface="+mn-lt"/>
              </a:rPr>
              <a:t>Enter your Username and Password</a:t>
            </a:r>
          </a:p>
          <a:p>
            <a:pPr marL="285750" indent="-285750">
              <a:buFont typeface="Arial" panose="020B0604020202020204" pitchFamily="34" charset="0"/>
              <a:buChar char="•"/>
            </a:pPr>
            <a:r>
              <a:rPr lang="en-GB" sz="1800" b="0" dirty="0">
                <a:latin typeface="+mn-lt"/>
              </a:rPr>
              <a:t>Click ‘Login’</a:t>
            </a:r>
          </a:p>
          <a:p>
            <a:endParaRPr lang="en-GB" sz="1800" b="0" dirty="0">
              <a:latin typeface="+mn-lt"/>
            </a:endParaRPr>
          </a:p>
          <a:p>
            <a:endParaRPr lang="en-US" sz="1729" dirty="0"/>
          </a:p>
          <a:p>
            <a:endParaRPr lang="en-US" sz="1729" dirty="0"/>
          </a:p>
        </p:txBody>
      </p:sp>
      <p:pic>
        <p:nvPicPr>
          <p:cNvPr id="4" name="Picture 3"/>
          <p:cNvPicPr>
            <a:picLocks noChangeAspect="1"/>
          </p:cNvPicPr>
          <p:nvPr/>
        </p:nvPicPr>
        <p:blipFill>
          <a:blip r:embed="rId3"/>
          <a:stretch>
            <a:fillRect/>
          </a:stretch>
        </p:blipFill>
        <p:spPr>
          <a:xfrm>
            <a:off x="5223544" y="1188021"/>
            <a:ext cx="6512456" cy="396044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25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False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FXKM3USVKQV5-12-230633</_dlc_DocId>
    <_dlc_DocIdUrl xmlns="e0e35bac-e255-4a69-af54-5f01336af94f">
      <Url>https://office.bt.com/sites/btwholesaleproducts/_layouts/DocIdRedir.aspx?ID=FXKM3USVKQV5-12-230633</Url>
      <Description>FXKM3USVKQV5-12-230633</Description>
    </_dlc_DocIdUrl>
  </documentManagement>
</p:properties>
</file>

<file path=customXml/item6.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Props1.xml><?xml version="1.0" encoding="utf-8"?>
<ds:datastoreItem xmlns:ds="http://schemas.openxmlformats.org/officeDocument/2006/customXml" ds:itemID="{7B4431B2-E971-4C23-B02E-4D956B95CA4F}"/>
</file>

<file path=customXml/itemProps2.xml><?xml version="1.0" encoding="utf-8"?>
<ds:datastoreItem xmlns:ds="http://schemas.openxmlformats.org/officeDocument/2006/customXml" ds:itemID="{61284BFA-8ECE-4D4D-BC5F-8783ED16A78E}"/>
</file>

<file path=customXml/itemProps3.xml><?xml version="1.0" encoding="utf-8"?>
<ds:datastoreItem xmlns:ds="http://schemas.openxmlformats.org/officeDocument/2006/customXml" ds:itemID="{BE3999AA-2557-4079-83BB-C691CC0F3A32}"/>
</file>

<file path=customXml/itemProps4.xml><?xml version="1.0" encoding="utf-8"?>
<ds:datastoreItem xmlns:ds="http://schemas.openxmlformats.org/officeDocument/2006/customXml" ds:itemID="{838C8A35-5A70-40C4-BC29-BA2F54DB8B0B}"/>
</file>

<file path=customXml/itemProps5.xml><?xml version="1.0" encoding="utf-8"?>
<ds:datastoreItem xmlns:ds="http://schemas.openxmlformats.org/officeDocument/2006/customXml" ds:itemID="{BDB5D5CC-B2CB-4505-BB9F-C0188E3D8F4D}"/>
</file>

<file path=customXml/itemProps6.xml><?xml version="1.0" encoding="utf-8"?>
<ds:datastoreItem xmlns:ds="http://schemas.openxmlformats.org/officeDocument/2006/customXml" ds:itemID="{43ACBE0C-AC66-4F21-BFFF-89A65B8EAD7C}"/>
</file>

<file path=docProps/app.xml><?xml version="1.0" encoding="utf-8"?>
<Properties xmlns="http://schemas.openxmlformats.org/officeDocument/2006/extended-properties" xmlns:vt="http://schemas.openxmlformats.org/officeDocument/2006/docPropsVTypes">
  <Template>Wholesale_ppt_widescreen_girl(calibri)v2</Template>
  <TotalTime>10704</TotalTime>
  <Words>1378</Words>
  <Application>Microsoft Office PowerPoint</Application>
  <PresentationFormat>Custom</PresentationFormat>
  <Paragraphs>188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BT Font</vt:lpstr>
      <vt:lpstr>BT Font Light</vt:lpstr>
      <vt:lpstr>Calibri</vt:lpstr>
      <vt:lpstr>Calibri Light</vt:lpstr>
      <vt:lpstr>BT_ppt_widescreen_mountain(calibri)</vt:lpstr>
      <vt:lpstr>Amending an Ethernet order</vt:lpstr>
      <vt:lpstr>Contents</vt:lpstr>
      <vt:lpstr>Version Control</vt:lpstr>
      <vt:lpstr>Pre-Requisites</vt:lpstr>
      <vt:lpstr>Introduction</vt:lpstr>
      <vt:lpstr>Layout</vt:lpstr>
      <vt:lpstr>What can I amend?</vt:lpstr>
      <vt:lpstr>How do I amend an order?</vt:lpstr>
      <vt:lpstr>Searching for an order</vt:lpstr>
      <vt:lpstr>Searching for an order</vt:lpstr>
      <vt:lpstr>Initiate the amend order</vt:lpstr>
      <vt:lpstr>Making your amendments</vt:lpstr>
      <vt:lpstr>Making your amendments</vt:lpstr>
      <vt:lpstr>Making your amendments</vt:lpstr>
      <vt:lpstr>Making your amendments</vt:lpstr>
      <vt:lpstr>Making your amendments</vt:lpstr>
      <vt:lpstr>Discarding changes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132</cp:revision>
  <dcterms:created xsi:type="dcterms:W3CDTF">2017-11-04T08:36:27Z</dcterms:created>
  <dcterms:modified xsi:type="dcterms:W3CDTF">2018-05-01T11:15:20Z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cf99daa7-add1-4fb3-af6b-9947856b9476</vt:lpwstr>
  </property>
</Properties>
</file>