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0"/>
  </p:notesMasterIdLst>
  <p:sldIdLst>
    <p:sldId id="292" r:id="rId8"/>
    <p:sldId id="294" r:id="rId9"/>
    <p:sldId id="295" r:id="rId10"/>
    <p:sldId id="304" r:id="rId11"/>
    <p:sldId id="305" r:id="rId12"/>
    <p:sldId id="308" r:id="rId13"/>
    <p:sldId id="306" r:id="rId14"/>
    <p:sldId id="309" r:id="rId15"/>
    <p:sldId id="310" r:id="rId16"/>
    <p:sldId id="307" r:id="rId17"/>
    <p:sldId id="311" r:id="rId18"/>
    <p:sldId id="312" r:id="rId19"/>
    <p:sldId id="313" r:id="rId20"/>
    <p:sldId id="314" r:id="rId21"/>
    <p:sldId id="315" r:id="rId22"/>
    <p:sldId id="316" r:id="rId23"/>
    <p:sldId id="317" r:id="rId24"/>
    <p:sldId id="318" r:id="rId25"/>
    <p:sldId id="319" r:id="rId26"/>
    <p:sldId id="320" r:id="rId27"/>
    <p:sldId id="321" r:id="rId28"/>
    <p:sldId id="257" r:id="rId29"/>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0" autoAdjust="0"/>
    <p:restoredTop sz="96261" autoAdjust="0"/>
  </p:normalViewPr>
  <p:slideViewPr>
    <p:cSldViewPr snapToGrid="0" showGuides="1">
      <p:cViewPr varScale="1">
        <p:scale>
          <a:sx n="89" d="100"/>
          <a:sy n="89" d="100"/>
        </p:scale>
        <p:origin x="540" y="78"/>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13/06/2018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btwholesale.com/pages/sc/documents/help-and-support/business-zone/business-zone-getting-access-to-business-zone.pdf" TargetMode="External"/><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270052"/>
            <a:ext cx="9648260" cy="1234355"/>
          </a:xfrm>
        </p:spPr>
        <p:txBody>
          <a:bodyPr/>
          <a:lstStyle/>
          <a:p>
            <a:r>
              <a:rPr lang="en-GB" dirty="0"/>
              <a:t>Getting access to the </a:t>
            </a:r>
            <a:r>
              <a:rPr lang="en-GB" dirty="0" smtClean="0"/>
              <a:t>Ethernet Diagnostics </a:t>
            </a:r>
            <a:r>
              <a:rPr lang="en-GB" dirty="0"/>
              <a:t>and </a:t>
            </a:r>
            <a:r>
              <a:rPr lang="en-GB" dirty="0" smtClean="0"/>
              <a:t>Fault journeys on </a:t>
            </a:r>
            <a:r>
              <a:rPr lang="en-GB" dirty="0"/>
              <a:t>Business Zone</a:t>
            </a:r>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602297"/>
            <a:ext cx="8640000" cy="789984"/>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
        <p:nvSpPr>
          <p:cNvPr id="2" name="TextBox 1">
            <a:extLst>
              <a:ext uri="{FF2B5EF4-FFF2-40B4-BE49-F238E27FC236}">
                <a16:creationId xmlns:a16="http://schemas.microsoft.com/office/drawing/2014/main" xmlns="" id="{FE497F51-C753-CC4A-B409-FEAB6E680F36}"/>
              </a:ext>
            </a:extLst>
          </p:cNvPr>
          <p:cNvSpPr txBox="1"/>
          <p:nvPr/>
        </p:nvSpPr>
        <p:spPr>
          <a:xfrm>
            <a:off x="2062716" y="6539023"/>
            <a:ext cx="0" cy="0"/>
          </a:xfrm>
          <a:prstGeom prst="rect">
            <a:avLst/>
          </a:prstGeom>
          <a:noFill/>
        </p:spPr>
        <p:txBody>
          <a:bodyPr wrap="none" lIns="0" tIns="0" rIns="0" bIns="0" rtlCol="0">
            <a:noAutofit/>
          </a:bodyPr>
          <a:lstStyle/>
          <a:p>
            <a:endParaRPr lang="en-US" sz="1500" dirty="0" err="1"/>
          </a:p>
        </p:txBody>
      </p:sp>
      <p:sp>
        <p:nvSpPr>
          <p:cNvPr id="3" name="TextBox 2">
            <a:extLst>
              <a:ext uri="{FF2B5EF4-FFF2-40B4-BE49-F238E27FC236}">
                <a16:creationId xmlns:a16="http://schemas.microsoft.com/office/drawing/2014/main" xmlns="" id="{DD3C1AE4-8531-3E44-A702-E1BACA9B5F80}"/>
              </a:ext>
            </a:extLst>
          </p:cNvPr>
          <p:cNvSpPr txBox="1"/>
          <p:nvPr/>
        </p:nvSpPr>
        <p:spPr>
          <a:xfrm>
            <a:off x="2743200" y="6453963"/>
            <a:ext cx="0" cy="0"/>
          </a:xfrm>
          <a:prstGeom prst="rect">
            <a:avLst/>
          </a:prstGeom>
          <a:noFill/>
        </p:spPr>
        <p:txBody>
          <a:bodyPr wrap="none" lIns="0" tIns="0" rIns="0" bIns="0" rtlCol="0">
            <a:noAutofit/>
          </a:bodyPr>
          <a:lstStyle/>
          <a:p>
            <a:endParaRPr lang="en-US" sz="1500" dirty="0" err="1"/>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21477" r="26129"/>
          <a:stretch/>
        </p:blipFill>
        <p:spPr>
          <a:xfrm>
            <a:off x="4485938" y="1049540"/>
            <a:ext cx="7358231" cy="375463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10</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3: Adding the access</a:t>
            </a:r>
          </a:p>
          <a:p>
            <a:r>
              <a:rPr lang="en-GB" sz="1600" dirty="0" smtClean="0"/>
              <a:t/>
            </a:r>
            <a:br>
              <a:rPr lang="en-GB" sz="1600" dirty="0" smtClean="0"/>
            </a:br>
            <a:r>
              <a:rPr lang="en-GB" sz="1600" dirty="0" smtClean="0"/>
              <a:t>You can provide the new access from this screen.</a:t>
            </a:r>
          </a:p>
          <a:p>
            <a:endParaRPr lang="en-GB" sz="1600" dirty="0"/>
          </a:p>
          <a:p>
            <a:r>
              <a:rPr lang="en-GB" sz="1600" dirty="0"/>
              <a:t>1.  </a:t>
            </a:r>
            <a:r>
              <a:rPr lang="en-GB" sz="1600" dirty="0" smtClean="0"/>
              <a:t>Select the following:</a:t>
            </a:r>
            <a:endParaRPr lang="en-GB" sz="1600" dirty="0"/>
          </a:p>
          <a:p>
            <a:pPr marL="465750" lvl="2" indent="-285750">
              <a:buFont typeface="Arial" panose="020B0604020202020204" pitchFamily="34" charset="0"/>
              <a:buChar char="•"/>
            </a:pPr>
            <a:r>
              <a:rPr lang="en-GB" sz="1600" b="1" dirty="0"/>
              <a:t>Diagnostic Management : full</a:t>
            </a:r>
          </a:p>
          <a:p>
            <a:pPr marL="465750" lvl="2" indent="-285750">
              <a:buFont typeface="Arial" panose="020B0604020202020204" pitchFamily="34" charset="0"/>
              <a:buChar char="•"/>
            </a:pPr>
            <a:r>
              <a:rPr lang="en-GB" sz="1600" b="1" dirty="0"/>
              <a:t>Diagnostic </a:t>
            </a:r>
            <a:r>
              <a:rPr lang="en-GB" sz="1600" b="1" dirty="0" err="1"/>
              <a:t>Looptool</a:t>
            </a:r>
            <a:r>
              <a:rPr lang="en-GB" sz="1600" b="1" dirty="0"/>
              <a:t> Management : </a:t>
            </a:r>
            <a:r>
              <a:rPr lang="en-GB" sz="1600" b="1" dirty="0" smtClean="0"/>
              <a:t>full</a:t>
            </a:r>
          </a:p>
          <a:p>
            <a:pPr marL="285750" indent="-285750">
              <a:buFont typeface="Arial" panose="020B0604020202020204" pitchFamily="34" charset="0"/>
              <a:buChar char="•"/>
            </a:pPr>
            <a:endParaRPr lang="en-GB" sz="1600" dirty="0" smtClean="0"/>
          </a:p>
          <a:p>
            <a:r>
              <a:rPr lang="en-GB" sz="1600" dirty="0" smtClean="0"/>
              <a:t>2.   Click ‘CONFIRM’</a:t>
            </a:r>
          </a:p>
          <a:p>
            <a:endParaRPr lang="en-GB" sz="1600" dirty="0"/>
          </a:p>
          <a:p>
            <a:r>
              <a:rPr lang="en-GB" sz="1600" dirty="0"/>
              <a:t>3</a:t>
            </a:r>
            <a:r>
              <a:rPr lang="en-GB" sz="1600" dirty="0" smtClean="0"/>
              <a:t>. </a:t>
            </a:r>
            <a:r>
              <a:rPr lang="en-GB" sz="1600" dirty="0"/>
              <a:t>You’ll be presented with a confirmation page</a:t>
            </a:r>
            <a:r>
              <a:rPr lang="en-GB" sz="1600" dirty="0" smtClean="0"/>
              <a:t>.</a:t>
            </a:r>
          </a:p>
          <a:p>
            <a:endParaRPr lang="en-GB" sz="1600" dirty="0"/>
          </a:p>
          <a:p>
            <a:r>
              <a:rPr lang="en-GB" sz="1600" dirty="0" smtClean="0"/>
              <a:t>Accessing the new Diagnostics will now be granted, however, you’ll also need to provide this access via Eco Plus too in order for this to work on Business Zone</a:t>
            </a:r>
            <a:endParaRPr lang="en-GB" sz="1600" dirty="0"/>
          </a:p>
          <a:p>
            <a:endParaRPr lang="en-US" sz="1600" dirty="0"/>
          </a:p>
          <a:p>
            <a:endParaRPr lang="en-US" sz="1600" dirty="0"/>
          </a:p>
        </p:txBody>
      </p:sp>
      <p:sp>
        <p:nvSpPr>
          <p:cNvPr id="7" name="Oval 6"/>
          <p:cNvSpPr/>
          <p:nvPr/>
        </p:nvSpPr>
        <p:spPr>
          <a:xfrm>
            <a:off x="6123559" y="351209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1" name="Oval 20">
            <a:extLst>
              <a:ext uri="{FF2B5EF4-FFF2-40B4-BE49-F238E27FC236}">
                <a16:creationId xmlns:a16="http://schemas.microsoft.com/office/drawing/2014/main" xmlns="" id="{FE8AD100-A6A6-A441-8E4C-52ECB7A86B5D}"/>
              </a:ext>
            </a:extLst>
          </p:cNvPr>
          <p:cNvSpPr/>
          <p:nvPr/>
        </p:nvSpPr>
        <p:spPr>
          <a:xfrm>
            <a:off x="6119812" y="429389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pic>
        <p:nvPicPr>
          <p:cNvPr id="12" name="Picture 11"/>
          <p:cNvPicPr>
            <a:picLocks noChangeAspect="1"/>
          </p:cNvPicPr>
          <p:nvPr/>
        </p:nvPicPr>
        <p:blipFill rotWithShape="1">
          <a:blip r:embed="rId3"/>
          <a:srcRect t="22007" r="39744" b="65616"/>
          <a:stretch/>
        </p:blipFill>
        <p:spPr>
          <a:xfrm>
            <a:off x="4485938" y="5035970"/>
            <a:ext cx="7462080" cy="730129"/>
          </a:xfrm>
          <a:prstGeom prst="rect">
            <a:avLst/>
          </a:prstGeom>
          <a:ln>
            <a:solidFill>
              <a:schemeClr val="tx1"/>
            </a:solidFill>
          </a:ln>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xmlns="" id="{FE8AD100-A6A6-A441-8E4C-52ECB7A86B5D}"/>
              </a:ext>
            </a:extLst>
          </p:cNvPr>
          <p:cNvSpPr/>
          <p:nvPr/>
        </p:nvSpPr>
        <p:spPr>
          <a:xfrm>
            <a:off x="6479434" y="49537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67928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12373" t="17373" r="14215" b="5621"/>
          <a:stretch/>
        </p:blipFill>
        <p:spPr>
          <a:xfrm>
            <a:off x="4733365" y="1332037"/>
            <a:ext cx="7089289" cy="4180863"/>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11</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r>
              <a:rPr lang="en-GB" sz="1600" dirty="0"/>
              <a:t>1.  </a:t>
            </a:r>
            <a:r>
              <a:rPr lang="en-GB" sz="1600" dirty="0" smtClean="0"/>
              <a:t>Click ‘My Apps’ from the Business Zone menu.</a:t>
            </a:r>
            <a:endParaRPr lang="en-US" sz="1600" dirty="0"/>
          </a:p>
          <a:p>
            <a:endParaRPr lang="en-US" sz="1600" dirty="0"/>
          </a:p>
        </p:txBody>
      </p:sp>
      <p:sp>
        <p:nvSpPr>
          <p:cNvPr id="7" name="Oval 6"/>
          <p:cNvSpPr/>
          <p:nvPr/>
        </p:nvSpPr>
        <p:spPr>
          <a:xfrm>
            <a:off x="8673122" y="203829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258915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67983" y="1332036"/>
            <a:ext cx="6768789" cy="3971483"/>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12</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r>
              <a:rPr lang="en-GB" sz="1600" dirty="0"/>
              <a:t>1.  </a:t>
            </a:r>
            <a:r>
              <a:rPr lang="en-GB" sz="1600" dirty="0" smtClean="0"/>
              <a:t>Scroll down to Eco Plus and click ‘Open App’</a:t>
            </a:r>
            <a:endParaRPr lang="en-US" sz="1600" dirty="0"/>
          </a:p>
          <a:p>
            <a:endParaRPr lang="en-US" sz="1600" dirty="0"/>
          </a:p>
        </p:txBody>
      </p:sp>
      <p:sp>
        <p:nvSpPr>
          <p:cNvPr id="7" name="Oval 6"/>
          <p:cNvSpPr/>
          <p:nvPr/>
        </p:nvSpPr>
        <p:spPr>
          <a:xfrm>
            <a:off x="10512680" y="42436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28904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5038" t="15700" r="33040" b="25709"/>
          <a:stretch/>
        </p:blipFill>
        <p:spPr>
          <a:xfrm>
            <a:off x="4905487" y="1570615"/>
            <a:ext cx="6594438" cy="4183783"/>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13</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r>
              <a:rPr lang="en-GB" sz="1600" dirty="0"/>
              <a:t>1.  </a:t>
            </a:r>
            <a:r>
              <a:rPr lang="en-GB" sz="1600" dirty="0" smtClean="0"/>
              <a:t>Click ‘User Administration’</a:t>
            </a:r>
            <a:endParaRPr lang="en-US" sz="1600" dirty="0"/>
          </a:p>
        </p:txBody>
      </p:sp>
      <p:sp>
        <p:nvSpPr>
          <p:cNvPr id="7" name="Oval 6"/>
          <p:cNvSpPr/>
          <p:nvPr/>
        </p:nvSpPr>
        <p:spPr>
          <a:xfrm>
            <a:off x="4718439" y="398543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8997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4097" t="50297" r="30844" b="26825"/>
          <a:stretch/>
        </p:blipFill>
        <p:spPr>
          <a:xfrm>
            <a:off x="4539727" y="1332038"/>
            <a:ext cx="7445214" cy="1739338"/>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14</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r>
              <a:rPr lang="en-GB" sz="1600" dirty="0"/>
              <a:t>1.  </a:t>
            </a:r>
            <a:r>
              <a:rPr lang="en-GB" sz="1600" dirty="0" smtClean="0"/>
              <a:t>Click ‘Find User’</a:t>
            </a:r>
            <a:endParaRPr lang="en-US" sz="1600" dirty="0"/>
          </a:p>
        </p:txBody>
      </p:sp>
      <p:sp>
        <p:nvSpPr>
          <p:cNvPr id="7" name="Oval 6"/>
          <p:cNvSpPr/>
          <p:nvPr/>
        </p:nvSpPr>
        <p:spPr>
          <a:xfrm>
            <a:off x="10118778" y="19136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28064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3627" t="16536" r="28491" b="28221"/>
          <a:stretch/>
        </p:blipFill>
        <p:spPr>
          <a:xfrm>
            <a:off x="4259167" y="1136699"/>
            <a:ext cx="7143940" cy="383333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15</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Enter the users details</a:t>
            </a:r>
          </a:p>
          <a:p>
            <a:pPr marL="342900" indent="-342900">
              <a:buAutoNum type="arabicPeriod"/>
            </a:pPr>
            <a:r>
              <a:rPr lang="en-GB" sz="1600" dirty="0" smtClean="0"/>
              <a:t>Click ‘Find’</a:t>
            </a:r>
            <a:endParaRPr lang="en-US" sz="1600" dirty="0"/>
          </a:p>
        </p:txBody>
      </p:sp>
      <p:sp>
        <p:nvSpPr>
          <p:cNvPr id="7" name="Oval 6"/>
          <p:cNvSpPr/>
          <p:nvPr/>
        </p:nvSpPr>
        <p:spPr>
          <a:xfrm>
            <a:off x="4115151" y="210731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10151984" y="441124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dirty="0"/>
          </a:p>
        </p:txBody>
      </p:sp>
    </p:spTree>
    <p:extLst>
      <p:ext uri="{BB962C8B-B14F-4D97-AF65-F5344CB8AC3E}">
        <p14:creationId xmlns:p14="http://schemas.microsoft.com/office/powerpoint/2010/main" val="173104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3626" t="47506" r="30530" b="26268"/>
          <a:stretch/>
        </p:blipFill>
        <p:spPr>
          <a:xfrm>
            <a:off x="4321005" y="1373251"/>
            <a:ext cx="7414995" cy="1957892"/>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16</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Click ‘Edit/review selected user’</a:t>
            </a:r>
            <a:endParaRPr lang="en-US" sz="1600" dirty="0"/>
          </a:p>
        </p:txBody>
      </p:sp>
      <p:sp>
        <p:nvSpPr>
          <p:cNvPr id="7" name="Oval 6"/>
          <p:cNvSpPr/>
          <p:nvPr/>
        </p:nvSpPr>
        <p:spPr>
          <a:xfrm>
            <a:off x="8192299" y="19029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47505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3626" t="15700" r="51864" b="21524"/>
          <a:stretch/>
        </p:blipFill>
        <p:spPr>
          <a:xfrm>
            <a:off x="6120000" y="1332037"/>
            <a:ext cx="4044876" cy="4136805"/>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17</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Click the chevron next to ‘BTW.com </a:t>
            </a:r>
            <a:r>
              <a:rPr lang="en-GB" sz="1600" dirty="0" err="1" smtClean="0"/>
              <a:t>Diagnostic_Wholesale</a:t>
            </a:r>
            <a:r>
              <a:rPr lang="en-GB" sz="1600" dirty="0" smtClean="0"/>
              <a:t>’</a:t>
            </a:r>
            <a:endParaRPr lang="en-US" sz="1600" dirty="0"/>
          </a:p>
        </p:txBody>
      </p:sp>
      <p:sp>
        <p:nvSpPr>
          <p:cNvPr id="7" name="Oval 6"/>
          <p:cNvSpPr/>
          <p:nvPr/>
        </p:nvSpPr>
        <p:spPr>
          <a:xfrm>
            <a:off x="9214275" y="414050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226525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4254" t="9282" r="34766" b="38265"/>
          <a:stretch/>
        </p:blipFill>
        <p:spPr>
          <a:xfrm>
            <a:off x="4740227" y="1332036"/>
            <a:ext cx="6995773" cy="4046787"/>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18</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Select ‘BTW.com </a:t>
            </a:r>
            <a:r>
              <a:rPr lang="en-GB" sz="1600" dirty="0" err="1" smtClean="0"/>
              <a:t>BZ_Diagnostics</a:t>
            </a:r>
            <a:endParaRPr lang="en-GB" sz="1600" dirty="0" smtClean="0"/>
          </a:p>
          <a:p>
            <a:pPr marL="342900" indent="-342900">
              <a:buAutoNum type="arabicPeriod"/>
            </a:pPr>
            <a:r>
              <a:rPr lang="en-GB" sz="1600" dirty="0" smtClean="0"/>
              <a:t>Click Save</a:t>
            </a:r>
            <a:endParaRPr lang="en-US" sz="1600" dirty="0"/>
          </a:p>
        </p:txBody>
      </p:sp>
      <p:sp>
        <p:nvSpPr>
          <p:cNvPr id="7" name="Oval 6"/>
          <p:cNvSpPr/>
          <p:nvPr/>
        </p:nvSpPr>
        <p:spPr>
          <a:xfrm>
            <a:off x="5276977" y="227943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4988945" y="492760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dirty="0"/>
          </a:p>
        </p:txBody>
      </p:sp>
    </p:spTree>
    <p:extLst>
      <p:ext uri="{BB962C8B-B14F-4D97-AF65-F5344CB8AC3E}">
        <p14:creationId xmlns:p14="http://schemas.microsoft.com/office/powerpoint/2010/main" val="1840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4097" t="15421" r="31786" b="21245"/>
          <a:stretch/>
        </p:blipFill>
        <p:spPr>
          <a:xfrm>
            <a:off x="5276977" y="1504202"/>
            <a:ext cx="6096983" cy="4011638"/>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19</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Click ‘Update Access Rights’</a:t>
            </a:r>
            <a:endParaRPr lang="en-US" sz="1600" dirty="0"/>
          </a:p>
        </p:txBody>
      </p:sp>
      <p:sp>
        <p:nvSpPr>
          <p:cNvPr id="7" name="Oval 6"/>
          <p:cNvSpPr/>
          <p:nvPr/>
        </p:nvSpPr>
        <p:spPr>
          <a:xfrm>
            <a:off x="9762915" y="507162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68317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767940" cy="4464000"/>
          </a:xfrm>
        </p:spPr>
        <p:txBody>
          <a:bodyPr/>
          <a:lstStyle/>
          <a:p>
            <a:r>
              <a:rPr lang="en-GB" b="1" dirty="0">
                <a:solidFill>
                  <a:schemeClr val="accent2"/>
                </a:solidFill>
                <a:latin typeface="+mj-lt"/>
              </a:rPr>
              <a:t>What’s in this Guide?</a:t>
            </a:r>
          </a:p>
          <a:p>
            <a:r>
              <a:rPr lang="en-GB" dirty="0">
                <a:solidFill>
                  <a:srgbClr val="7030A0"/>
                </a:solidFill>
                <a:hlinkClick r:id="rId2" action="ppaction://hlinksldjump"/>
              </a:rPr>
              <a:t>p3 - </a:t>
            </a:r>
            <a:r>
              <a:rPr lang="en-GB" dirty="0">
                <a:solidFill>
                  <a:srgbClr val="7030A0"/>
                </a:solidFill>
                <a:hlinkClick r:id="" action="ppaction://noaction"/>
              </a:rPr>
              <a:t>Version Control</a:t>
            </a:r>
            <a:endParaRPr lang="en-GB" dirty="0">
              <a:solidFill>
                <a:srgbClr val="7030A0"/>
              </a:solidFill>
            </a:endParaRPr>
          </a:p>
          <a:p>
            <a:r>
              <a:rPr lang="en-GB" dirty="0">
                <a:solidFill>
                  <a:srgbClr val="7030A0"/>
                </a:solidFill>
                <a:hlinkClick r:id="rId2" action="ppaction://hlinksldjump"/>
              </a:rPr>
              <a:t>p4 – How to get access to the diagnostic &amp; fault journeys on Business Zone</a:t>
            </a:r>
            <a:endParaRPr lang="en-GB" dirty="0">
              <a:solidFill>
                <a:srgbClr val="7030A0"/>
              </a:solidFill>
            </a:endParaRPr>
          </a:p>
          <a:p>
            <a:r>
              <a:rPr lang="en-GB" dirty="0">
                <a:solidFill>
                  <a:srgbClr val="7030A0"/>
                </a:solidFill>
                <a:hlinkClick r:id="rId3" action="ppaction://hlinksldjump"/>
              </a:rPr>
              <a:t>P5 – </a:t>
            </a:r>
            <a:r>
              <a:rPr lang="en-GB" dirty="0" smtClean="0">
                <a:solidFill>
                  <a:srgbClr val="7030A0"/>
                </a:solidFill>
                <a:hlinkClick r:id="rId3" action="ppaction://hlinksldjump"/>
              </a:rPr>
              <a:t>How to provide access to the Ethernet diagnostics and fault tools</a:t>
            </a:r>
            <a:endParaRPr lang="en-GB" dirty="0">
              <a:solidFill>
                <a:srgbClr val="7030A0"/>
              </a:solidFill>
            </a:endParaRPr>
          </a:p>
          <a:p>
            <a:r>
              <a:rPr lang="en-GB" dirty="0">
                <a:solidFill>
                  <a:srgbClr val="7030A0"/>
                </a:solidFill>
                <a:hlinkClick r:id="rId4" action="ppaction://hlinksldjump"/>
              </a:rPr>
              <a:t>P6 - Searching for a user</a:t>
            </a:r>
            <a:endParaRPr lang="en-GB" dirty="0">
              <a:solidFill>
                <a:srgbClr val="7030A0"/>
              </a:solidFill>
            </a:endParaRPr>
          </a:p>
          <a:p>
            <a:r>
              <a:rPr lang="en-GB" dirty="0">
                <a:solidFill>
                  <a:srgbClr val="7030A0"/>
                </a:solidFill>
                <a:hlinkClick r:id="rId5" action="ppaction://hlinksldjump"/>
              </a:rPr>
              <a:t>P7 - Changing access</a:t>
            </a:r>
            <a:endParaRPr lang="en-GB" dirty="0">
              <a:solidFill>
                <a:srgbClr val="7030A0"/>
              </a:solidFill>
            </a:endParaRPr>
          </a:p>
          <a:p>
            <a:endParaRPr lang="en-GB" b="1" dirty="0">
              <a:solidFill>
                <a:schemeClr val="accent2"/>
              </a:solidFill>
            </a:endParaRPr>
          </a:p>
          <a:p>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5" name="Picture 4"/>
          <p:cNvPicPr>
            <a:picLocks noChangeAspect="1"/>
          </p:cNvPicPr>
          <p:nvPr/>
        </p:nvPicPr>
        <p:blipFill rotWithShape="1">
          <a:blip r:embed="rId6"/>
          <a:srcRect t="776"/>
          <a:stretch/>
        </p:blipFill>
        <p:spPr>
          <a:xfrm>
            <a:off x="7193718" y="1233757"/>
            <a:ext cx="4542282" cy="29530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6556" b="49980"/>
          <a:stretch/>
        </p:blipFill>
        <p:spPr>
          <a:xfrm>
            <a:off x="3675137" y="1607263"/>
            <a:ext cx="8448731" cy="2064397"/>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20</a:t>
            </a:fld>
            <a:endParaRPr lang="en-GB"/>
          </a:p>
        </p:txBody>
      </p:sp>
      <p:sp>
        <p:nvSpPr>
          <p:cNvPr id="5" name="Content Placeholder 2"/>
          <p:cNvSpPr>
            <a:spLocks noGrp="1"/>
          </p:cNvSpPr>
          <p:nvPr>
            <p:ph idx="1"/>
          </p:nvPr>
        </p:nvSpPr>
        <p:spPr>
          <a:xfrm>
            <a:off x="504000" y="1332037"/>
            <a:ext cx="3046024"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Select the checkbox labelled ‘</a:t>
            </a:r>
            <a:r>
              <a:rPr lang="en-GB" sz="1600" dirty="0"/>
              <a:t>BT.com </a:t>
            </a:r>
            <a:r>
              <a:rPr lang="en-GB" sz="1600" dirty="0" err="1"/>
              <a:t>BZ_Diagnostics</a:t>
            </a:r>
            <a:r>
              <a:rPr lang="en-GB" sz="1600" dirty="0" smtClean="0"/>
              <a:t>’</a:t>
            </a:r>
          </a:p>
          <a:p>
            <a:pPr marL="342900" indent="-342900">
              <a:buAutoNum type="arabicPeriod"/>
            </a:pPr>
            <a:r>
              <a:rPr lang="en-GB" sz="1600" dirty="0" smtClean="0"/>
              <a:t>Click ‘Add’</a:t>
            </a:r>
            <a:endParaRPr lang="en-US" sz="1600" dirty="0"/>
          </a:p>
        </p:txBody>
      </p:sp>
      <p:sp>
        <p:nvSpPr>
          <p:cNvPr id="7" name="Oval 6"/>
          <p:cNvSpPr/>
          <p:nvPr/>
        </p:nvSpPr>
        <p:spPr>
          <a:xfrm>
            <a:off x="3339046" y="21670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11064830" y="32231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150530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4097" t="15421" r="31158" b="21245"/>
          <a:stretch/>
        </p:blipFill>
        <p:spPr>
          <a:xfrm>
            <a:off x="4640753" y="1426575"/>
            <a:ext cx="5524123" cy="359305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21</a:t>
            </a:fld>
            <a:endParaRPr lang="en-GB"/>
          </a:p>
        </p:txBody>
      </p:sp>
      <p:sp>
        <p:nvSpPr>
          <p:cNvPr id="5" name="Content Placeholder 2"/>
          <p:cNvSpPr>
            <a:spLocks noGrp="1"/>
          </p:cNvSpPr>
          <p:nvPr>
            <p:ph idx="1"/>
          </p:nvPr>
        </p:nvSpPr>
        <p:spPr>
          <a:xfrm>
            <a:off x="504000" y="1332037"/>
            <a:ext cx="3046024" cy="4896544"/>
          </a:xfrm>
        </p:spPr>
        <p:txBody>
          <a:bodyPr/>
          <a:lstStyle/>
          <a:p>
            <a:pPr lvl="0"/>
            <a:r>
              <a:rPr lang="en-GB" sz="1600" b="1" dirty="0">
                <a:solidFill>
                  <a:srgbClr val="E60050"/>
                </a:solidFill>
                <a:latin typeface="BT Font"/>
              </a:rPr>
              <a:t>Step </a:t>
            </a:r>
            <a:r>
              <a:rPr lang="en-GB" sz="1600" b="1" dirty="0" smtClean="0">
                <a:solidFill>
                  <a:srgbClr val="E60050"/>
                </a:solidFill>
                <a:latin typeface="BT Font"/>
              </a:rPr>
              <a:t>4: </a:t>
            </a:r>
            <a:r>
              <a:rPr lang="en-GB" sz="1600" b="1" dirty="0">
                <a:solidFill>
                  <a:srgbClr val="E60050"/>
                </a:solidFill>
                <a:latin typeface="BT Font"/>
              </a:rPr>
              <a:t>Adding the </a:t>
            </a:r>
            <a:r>
              <a:rPr lang="en-GB" sz="1600" b="1" dirty="0" smtClean="0">
                <a:solidFill>
                  <a:srgbClr val="E60050"/>
                </a:solidFill>
                <a:latin typeface="BT Font"/>
              </a:rPr>
              <a:t>access – Eco Plus</a:t>
            </a:r>
            <a:endParaRPr lang="en-GB" sz="1600" b="1" dirty="0">
              <a:solidFill>
                <a:srgbClr val="E60050"/>
              </a:solidFill>
              <a:latin typeface="BT Font"/>
            </a:endParaRPr>
          </a:p>
          <a:p>
            <a:endParaRPr lang="en-GB" sz="1600" dirty="0" smtClean="0"/>
          </a:p>
          <a:p>
            <a:endParaRPr lang="en-GB" sz="1600" dirty="0"/>
          </a:p>
          <a:p>
            <a:pPr marL="342900" indent="-342900">
              <a:buAutoNum type="arabicPeriod"/>
            </a:pPr>
            <a:r>
              <a:rPr lang="en-GB" sz="1600" dirty="0" smtClean="0"/>
              <a:t>Click ‘Update Access Rights’</a:t>
            </a:r>
          </a:p>
          <a:p>
            <a:pPr marL="342900" indent="-342900">
              <a:buAutoNum type="arabicPeriod"/>
            </a:pPr>
            <a:endParaRPr lang="en-GB" sz="1600" dirty="0"/>
          </a:p>
          <a:p>
            <a:r>
              <a:rPr lang="en-US" sz="1600" dirty="0" smtClean="0"/>
              <a:t>You’ll now have full access to both the diagnostic and fault journeys via Business Zone.</a:t>
            </a:r>
            <a:endParaRPr lang="en-GB" sz="1600" dirty="0" smtClean="0"/>
          </a:p>
        </p:txBody>
      </p:sp>
      <p:sp>
        <p:nvSpPr>
          <p:cNvPr id="7" name="Oval 6"/>
          <p:cNvSpPr/>
          <p:nvPr/>
        </p:nvSpPr>
        <p:spPr>
          <a:xfrm>
            <a:off x="8610294" y="453374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30156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3945902"/>
              </p:ext>
            </p:extLst>
          </p:nvPr>
        </p:nvGraphicFramePr>
        <p:xfrm>
          <a:off x="503238" y="1511300"/>
          <a:ext cx="11233149" cy="105063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500" dirty="0" smtClean="0"/>
                        <a:t>13/06/18</a:t>
                      </a:r>
                      <a:endParaRPr lang="en-GB" sz="1500" dirty="0"/>
                    </a:p>
                  </a:txBody>
                  <a:tcPr marL="124503" marR="124503" marT="60805" marB="60805"/>
                </a:tc>
                <a:tc>
                  <a:txBody>
                    <a:bodyPr/>
                    <a:lstStyle/>
                    <a:p>
                      <a:r>
                        <a:rPr lang="en-GB" sz="1500" dirty="0" smtClean="0"/>
                        <a:t>Added details on how to provide access on Eco Plus</a:t>
                      </a:r>
                      <a:endParaRPr lang="en-GB" sz="1500" dirty="0"/>
                    </a:p>
                  </a:txBody>
                  <a:tcPr marL="124503" marR="124503" marT="60805" marB="60805"/>
                </a:tc>
                <a:tc>
                  <a:txBody>
                    <a:bodyPr/>
                    <a:lstStyle/>
                    <a:p>
                      <a:r>
                        <a:rPr lang="en-GB" sz="1500" smtClean="0"/>
                        <a:t>2</a:t>
                      </a:r>
                      <a:endParaRPr lang="en-GB" sz="1500" dirty="0"/>
                    </a:p>
                  </a:txBody>
                  <a:tcPr marL="124503" marR="124503" marT="60805" marB="60805"/>
                </a:tc>
              </a:tr>
              <a:tr h="344560">
                <a:tc>
                  <a:txBody>
                    <a:bodyPr/>
                    <a:lstStyle/>
                    <a:p>
                      <a:r>
                        <a:rPr lang="en-GB" sz="1500" dirty="0" smtClean="0"/>
                        <a:t>15/03/18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676825" y="1012602"/>
            <a:ext cx="6203627" cy="339758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get access to the diagnostic &amp; raise fault journeys on Business Zone</a:t>
            </a:r>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sp>
        <p:nvSpPr>
          <p:cNvPr id="5" name="Content Placeholder 2"/>
          <p:cNvSpPr>
            <a:spLocks noGrp="1"/>
          </p:cNvSpPr>
          <p:nvPr>
            <p:ph idx="1"/>
          </p:nvPr>
        </p:nvSpPr>
        <p:spPr>
          <a:xfrm>
            <a:off x="504000" y="1073852"/>
            <a:ext cx="4967740" cy="4896544"/>
          </a:xfrm>
        </p:spPr>
        <p:txBody>
          <a:bodyPr/>
          <a:lstStyle/>
          <a:p>
            <a:r>
              <a:rPr lang="en-GB" sz="1600" b="1" dirty="0">
                <a:solidFill>
                  <a:schemeClr val="accent2"/>
                </a:solidFill>
                <a:latin typeface="+mj-lt"/>
              </a:rPr>
              <a:t>How do you get access to the new journey?</a:t>
            </a:r>
          </a:p>
          <a:p>
            <a:r>
              <a:rPr lang="en-GB" sz="1600" dirty="0"/>
              <a:t/>
            </a:r>
            <a:br>
              <a:rPr lang="en-GB" sz="1600" dirty="0"/>
            </a:br>
            <a:r>
              <a:rPr lang="en-GB" sz="1600" dirty="0"/>
              <a:t>To access the new journey, you first need to obtain access to Business Zone. Your company administrator can help you with this. If you don’t know who your company administrator is, or if you’re a company administrator providing access to one of your colleagues, please follow our </a:t>
            </a:r>
            <a:r>
              <a:rPr lang="en-GB" sz="1600" dirty="0">
                <a:hlinkClick r:id="rId3"/>
              </a:rPr>
              <a:t>Getting access to Business Zone</a:t>
            </a:r>
            <a:r>
              <a:rPr lang="en-GB" sz="1600" dirty="0"/>
              <a:t> user guide.</a:t>
            </a:r>
          </a:p>
          <a:p>
            <a:endParaRPr lang="en-GB" sz="1600" dirty="0"/>
          </a:p>
          <a:p>
            <a:pPr marL="342900" indent="-342900">
              <a:buAutoNum type="arabicPeriod"/>
            </a:pPr>
            <a:r>
              <a:rPr lang="en-GB" sz="1600" dirty="0"/>
              <a:t>Once you have access to Business Zone, you’ll need to request access to the new Ethernet diagnostics journey from the </a:t>
            </a:r>
            <a:r>
              <a:rPr lang="en-GB" sz="1600" dirty="0" smtClean="0"/>
              <a:t>My Apps </a:t>
            </a:r>
            <a:r>
              <a:rPr lang="en-GB" sz="1600" dirty="0"/>
              <a:t>section.</a:t>
            </a:r>
          </a:p>
          <a:p>
            <a:pPr marL="342900" indent="-342900">
              <a:buAutoNum type="arabicPeriod"/>
            </a:pPr>
            <a:r>
              <a:rPr lang="en-GB" sz="1600" dirty="0" smtClean="0"/>
              <a:t>In My Apps, click App A-Z</a:t>
            </a:r>
          </a:p>
          <a:p>
            <a:pPr marL="342900" indent="-342900">
              <a:buAutoNum type="arabicPeriod"/>
            </a:pPr>
            <a:r>
              <a:rPr lang="en-GB" sz="1600" dirty="0" smtClean="0"/>
              <a:t>Select the letter E for Ethernet</a:t>
            </a:r>
          </a:p>
          <a:p>
            <a:pPr marL="342900" indent="-342900">
              <a:buAutoNum type="arabicPeriod"/>
            </a:pPr>
            <a:r>
              <a:rPr lang="en-GB" sz="1600" dirty="0" smtClean="0"/>
              <a:t>Navigate to the Ethernet Diagnostics and/or Ethernet Loop Diagnostics.</a:t>
            </a:r>
          </a:p>
          <a:p>
            <a:pPr marL="342900" indent="-342900">
              <a:buAutoNum type="arabicPeriod"/>
            </a:pPr>
            <a:r>
              <a:rPr lang="en-GB" sz="1600" dirty="0" smtClean="0"/>
              <a:t>Click register for app</a:t>
            </a:r>
          </a:p>
          <a:p>
            <a:endParaRPr lang="en-GB" sz="1600" dirty="0"/>
          </a:p>
          <a:p>
            <a:r>
              <a:rPr lang="en-GB" sz="1600" dirty="0" smtClean="0"/>
              <a:t>A notification will be sent to your administrator for access.</a:t>
            </a:r>
          </a:p>
          <a:p>
            <a:endParaRPr lang="en-GB" sz="1600" dirty="0"/>
          </a:p>
          <a:p>
            <a:endParaRPr lang="en-GB" sz="1600" dirty="0" smtClean="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9072140" y="95777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10224268" y="302882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4" name="Oval 13"/>
          <p:cNvSpPr/>
          <p:nvPr/>
        </p:nvSpPr>
        <p:spPr>
          <a:xfrm>
            <a:off x="6479852" y="382091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pic>
        <p:nvPicPr>
          <p:cNvPr id="15" name="Picture 14"/>
          <p:cNvPicPr>
            <a:picLocks noChangeAspect="1"/>
          </p:cNvPicPr>
          <p:nvPr/>
        </p:nvPicPr>
        <p:blipFill rotWithShape="1">
          <a:blip r:embed="rId4"/>
          <a:srcRect b="30181"/>
          <a:stretch/>
        </p:blipFill>
        <p:spPr>
          <a:xfrm>
            <a:off x="5666248" y="4477043"/>
            <a:ext cx="6235422" cy="2268002"/>
          </a:xfrm>
          <a:prstGeom prst="rect">
            <a:avLst/>
          </a:prstGeom>
          <a:ln>
            <a:solidFill>
              <a:schemeClr val="tx1"/>
            </a:solidFill>
          </a:ln>
          <a:effectLst>
            <a:outerShdw blurRad="50800" dist="38100" dir="2700000" algn="tl" rotWithShape="0">
              <a:prstClr val="black">
                <a:alpha val="40000"/>
              </a:prstClr>
            </a:outerShdw>
          </a:effectLst>
        </p:spPr>
      </p:pic>
      <p:sp>
        <p:nvSpPr>
          <p:cNvPr id="16" name="Oval 15"/>
          <p:cNvSpPr/>
          <p:nvPr/>
        </p:nvSpPr>
        <p:spPr>
          <a:xfrm>
            <a:off x="5471740" y="441055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17" name="Oval 16"/>
          <p:cNvSpPr/>
          <p:nvPr/>
        </p:nvSpPr>
        <p:spPr>
          <a:xfrm>
            <a:off x="10386767" y="561104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b="18292"/>
          <a:stretch/>
        </p:blipFill>
        <p:spPr>
          <a:xfrm>
            <a:off x="4695671" y="1012602"/>
            <a:ext cx="7184782" cy="3215153"/>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3"/>
          <a:srcRect t="31128" r="2059" b="40783"/>
          <a:stretch/>
        </p:blipFill>
        <p:spPr>
          <a:xfrm>
            <a:off x="4695670" y="4431815"/>
            <a:ext cx="7227691" cy="102231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provide access to the Ethernet </a:t>
            </a:r>
            <a:r>
              <a:rPr lang="en-GB" dirty="0" smtClean="0"/>
              <a:t>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sp>
        <p:nvSpPr>
          <p:cNvPr id="5" name="Content Placeholder 2"/>
          <p:cNvSpPr>
            <a:spLocks noGrp="1"/>
          </p:cNvSpPr>
          <p:nvPr>
            <p:ph idx="1"/>
          </p:nvPr>
        </p:nvSpPr>
        <p:spPr>
          <a:xfrm>
            <a:off x="504000" y="1332037"/>
            <a:ext cx="3842089" cy="4896544"/>
          </a:xfrm>
        </p:spPr>
        <p:txBody>
          <a:bodyPr/>
          <a:lstStyle/>
          <a:p>
            <a:r>
              <a:rPr lang="en-GB" sz="1600" b="1" dirty="0" smtClean="0">
                <a:solidFill>
                  <a:schemeClr val="accent2"/>
                </a:solidFill>
                <a:latin typeface="+mj-lt"/>
              </a:rPr>
              <a:t>Step 1: Launch My Admin</a:t>
            </a:r>
            <a:endParaRPr lang="en-GB" sz="1600" b="1" dirty="0">
              <a:solidFill>
                <a:schemeClr val="accent2"/>
              </a:solidFill>
              <a:latin typeface="+mj-lt"/>
            </a:endParaRPr>
          </a:p>
          <a:p>
            <a:r>
              <a:rPr lang="en-GB" sz="1600" dirty="0"/>
              <a:t/>
            </a:r>
            <a:br>
              <a:rPr lang="en-GB" sz="1600" dirty="0"/>
            </a:br>
            <a:r>
              <a:rPr lang="en-GB" sz="1600" dirty="0" smtClean="0"/>
              <a:t>If you’re a company administrator, you’ll be able to provide your agents access to the new Ethernet </a:t>
            </a:r>
            <a:r>
              <a:rPr lang="en-GB" sz="1600" dirty="0" smtClean="0"/>
              <a:t>Diagnostics, Loop tool and fault journey </a:t>
            </a:r>
            <a:r>
              <a:rPr lang="en-GB" sz="1600" dirty="0" smtClean="0"/>
              <a:t>using My </a:t>
            </a:r>
            <a:r>
              <a:rPr lang="en-GB" sz="1600" dirty="0" smtClean="0"/>
              <a:t>Admin and Eco Plus.</a:t>
            </a:r>
            <a:endParaRPr lang="en-GB" sz="1600" dirty="0" smtClean="0"/>
          </a:p>
          <a:p>
            <a:endParaRPr lang="en-GB" sz="1600" dirty="0"/>
          </a:p>
          <a:p>
            <a:pPr marL="342900" indent="-342900">
              <a:buAutoNum type="arabicPeriod"/>
            </a:pPr>
            <a:r>
              <a:rPr lang="en-GB" sz="1600" dirty="0" smtClean="0"/>
              <a:t>Navigate to My Apps</a:t>
            </a:r>
          </a:p>
          <a:p>
            <a:pPr marL="342900" indent="-342900">
              <a:buAutoNum type="arabicPeriod"/>
            </a:pPr>
            <a:r>
              <a:rPr lang="en-GB" sz="1600" dirty="0" smtClean="0"/>
              <a:t>Select the Administration tab</a:t>
            </a:r>
          </a:p>
          <a:p>
            <a:pPr marL="342900" indent="-342900">
              <a:buAutoNum type="arabicPeriod"/>
            </a:pPr>
            <a:r>
              <a:rPr lang="en-GB" sz="1600" dirty="0" smtClean="0"/>
              <a:t>Expand the </a:t>
            </a:r>
            <a:r>
              <a:rPr lang="en-GB" sz="1600" dirty="0" err="1" smtClean="0"/>
              <a:t>MyAdmin</a:t>
            </a:r>
            <a:r>
              <a:rPr lang="en-GB" sz="1600" dirty="0" smtClean="0"/>
              <a:t> accordion</a:t>
            </a:r>
          </a:p>
          <a:p>
            <a:pPr marL="342900" indent="-342900">
              <a:buAutoNum type="arabicPeriod"/>
            </a:pPr>
            <a:r>
              <a:rPr lang="en-GB" sz="1600" dirty="0" smtClean="0"/>
              <a:t>Click Open App</a:t>
            </a:r>
          </a:p>
          <a:p>
            <a:endParaRPr lang="en-GB" sz="1600" dirty="0"/>
          </a:p>
          <a:p>
            <a:endParaRPr lang="en-GB" sz="1600" dirty="0" smtClean="0"/>
          </a:p>
          <a:p>
            <a:endParaRPr lang="en-GB" sz="1600" dirty="0"/>
          </a:p>
          <a:p>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8590775" y="10126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10494879" y="478842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6" name="Oval 15"/>
          <p:cNvSpPr/>
          <p:nvPr/>
        </p:nvSpPr>
        <p:spPr>
          <a:xfrm>
            <a:off x="9130450" y="353426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139657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805240" y="1574815"/>
            <a:ext cx="7354487" cy="224748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sp>
        <p:nvSpPr>
          <p:cNvPr id="5" name="Content Placeholder 2"/>
          <p:cNvSpPr>
            <a:spLocks noGrp="1"/>
          </p:cNvSpPr>
          <p:nvPr>
            <p:ph idx="1"/>
          </p:nvPr>
        </p:nvSpPr>
        <p:spPr>
          <a:xfrm>
            <a:off x="504000" y="1332037"/>
            <a:ext cx="4081502" cy="4896544"/>
          </a:xfrm>
        </p:spPr>
        <p:txBody>
          <a:bodyPr/>
          <a:lstStyle/>
          <a:p>
            <a:r>
              <a:rPr lang="en-GB" sz="1600" b="1" dirty="0" smtClean="0">
                <a:solidFill>
                  <a:schemeClr val="accent2"/>
                </a:solidFill>
                <a:latin typeface="+mj-lt"/>
              </a:rPr>
              <a:t>Step 1: Launch My Admin</a:t>
            </a:r>
            <a:endParaRPr lang="en-GB" sz="1600" b="1" dirty="0">
              <a:solidFill>
                <a:schemeClr val="accent2"/>
              </a:solidFill>
              <a:latin typeface="+mj-lt"/>
            </a:endParaRPr>
          </a:p>
          <a:p>
            <a:r>
              <a:rPr lang="en-GB" sz="1600" dirty="0"/>
              <a:t/>
            </a:r>
            <a:br>
              <a:rPr lang="en-GB" sz="1600" dirty="0"/>
            </a:br>
            <a:endParaRPr lang="en-GB" sz="1600" dirty="0" smtClean="0"/>
          </a:p>
          <a:p>
            <a:pPr marL="342900" indent="-342900">
              <a:buAutoNum type="arabicPeriod"/>
            </a:pPr>
            <a:r>
              <a:rPr lang="en-GB" sz="1600" dirty="0" smtClean="0"/>
              <a:t>When prompted, enter your PIN and click ready</a:t>
            </a:r>
          </a:p>
          <a:p>
            <a:endParaRPr lang="en-GB" sz="1600" dirty="0"/>
          </a:p>
          <a:p>
            <a:endParaRPr lang="en-GB" sz="1600" dirty="0" smtClean="0"/>
          </a:p>
          <a:p>
            <a:endParaRPr lang="en-GB" sz="1600" dirty="0"/>
          </a:p>
          <a:p>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4585502" y="26985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161750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t="28910" r="22104"/>
          <a:stretch/>
        </p:blipFill>
        <p:spPr>
          <a:xfrm>
            <a:off x="4776396" y="3680121"/>
            <a:ext cx="7163888" cy="2193554"/>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3"/>
          <a:stretch>
            <a:fillRect/>
          </a:stretch>
        </p:blipFill>
        <p:spPr>
          <a:xfrm>
            <a:off x="4776396" y="1340548"/>
            <a:ext cx="7136914" cy="222373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sp>
        <p:nvSpPr>
          <p:cNvPr id="5" name="Content Placeholder 2"/>
          <p:cNvSpPr>
            <a:spLocks noGrp="1"/>
          </p:cNvSpPr>
          <p:nvPr>
            <p:ph idx="1"/>
          </p:nvPr>
        </p:nvSpPr>
        <p:spPr>
          <a:xfrm>
            <a:off x="504000" y="1332037"/>
            <a:ext cx="4164819" cy="4896544"/>
          </a:xfrm>
        </p:spPr>
        <p:txBody>
          <a:bodyPr/>
          <a:lstStyle/>
          <a:p>
            <a:r>
              <a:rPr lang="en-GB" sz="1600" b="1" dirty="0" smtClean="0">
                <a:solidFill>
                  <a:schemeClr val="accent2"/>
                </a:solidFill>
                <a:latin typeface="+mj-lt"/>
              </a:rPr>
              <a:t>Step 2: Searching </a:t>
            </a:r>
            <a:r>
              <a:rPr lang="en-GB" sz="1600" b="1" dirty="0">
                <a:solidFill>
                  <a:schemeClr val="accent2"/>
                </a:solidFill>
                <a:latin typeface="+mj-lt"/>
              </a:rPr>
              <a:t>for a user</a:t>
            </a:r>
          </a:p>
          <a:p>
            <a:r>
              <a:rPr lang="en-GB" sz="1600" dirty="0"/>
              <a:t/>
            </a:r>
            <a:br>
              <a:rPr lang="en-GB" sz="1600" dirty="0"/>
            </a:br>
            <a:r>
              <a:rPr lang="en-GB" sz="1600" dirty="0" smtClean="0"/>
              <a:t>Once logged into My Admin, you’ll need to search for the user who needs access.</a:t>
            </a:r>
            <a:endParaRPr lang="en-GB" sz="1600" dirty="0"/>
          </a:p>
          <a:p>
            <a:endParaRPr lang="en-GB" sz="1600" dirty="0"/>
          </a:p>
          <a:p>
            <a:pPr marL="342900" indent="-342900">
              <a:buAutoNum type="arabicPeriod"/>
            </a:pPr>
            <a:r>
              <a:rPr lang="en-GB" sz="1600" dirty="0"/>
              <a:t>Click on ‘Search User’ from the left hand navigation</a:t>
            </a:r>
          </a:p>
          <a:p>
            <a:pPr marL="342900" indent="-342900">
              <a:buAutoNum type="arabicPeriod"/>
            </a:pPr>
            <a:r>
              <a:rPr lang="en-GB" sz="1600" dirty="0" smtClean="0"/>
              <a:t>Enter the user’s details. It’s best to just enter the username.</a:t>
            </a:r>
          </a:p>
          <a:p>
            <a:pPr marL="342900" indent="-342900">
              <a:buAutoNum type="arabicPeriod"/>
            </a:pPr>
            <a:r>
              <a:rPr lang="en-GB" sz="1600" dirty="0" smtClean="0"/>
              <a:t>Click search</a:t>
            </a:r>
            <a:endParaRPr lang="en-GB" sz="1600" dirty="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4578592" y="272643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6302880" y="402633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1" name="Oval 20"/>
          <p:cNvSpPr/>
          <p:nvPr/>
        </p:nvSpPr>
        <p:spPr>
          <a:xfrm>
            <a:off x="6302880" y="527601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230559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9716" r="24565"/>
          <a:stretch/>
        </p:blipFill>
        <p:spPr>
          <a:xfrm>
            <a:off x="4841058" y="1332037"/>
            <a:ext cx="7095452" cy="424042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8</a:t>
            </a:fld>
            <a:endParaRPr lang="en-GB"/>
          </a:p>
        </p:txBody>
      </p:sp>
      <p:sp>
        <p:nvSpPr>
          <p:cNvPr id="5" name="Content Placeholder 2"/>
          <p:cNvSpPr>
            <a:spLocks noGrp="1"/>
          </p:cNvSpPr>
          <p:nvPr>
            <p:ph idx="1"/>
          </p:nvPr>
        </p:nvSpPr>
        <p:spPr>
          <a:xfrm>
            <a:off x="504000" y="1332037"/>
            <a:ext cx="4164819" cy="4896544"/>
          </a:xfrm>
        </p:spPr>
        <p:txBody>
          <a:bodyPr/>
          <a:lstStyle/>
          <a:p>
            <a:r>
              <a:rPr lang="en-GB" sz="1600" b="1" dirty="0" smtClean="0">
                <a:solidFill>
                  <a:schemeClr val="accent2"/>
                </a:solidFill>
                <a:latin typeface="+mj-lt"/>
              </a:rPr>
              <a:t>Step 2: Searching </a:t>
            </a:r>
            <a:r>
              <a:rPr lang="en-GB" sz="1600" b="1" dirty="0">
                <a:solidFill>
                  <a:schemeClr val="accent2"/>
                </a:solidFill>
                <a:latin typeface="+mj-lt"/>
              </a:rPr>
              <a:t>for a user</a:t>
            </a:r>
          </a:p>
          <a:p>
            <a:r>
              <a:rPr lang="en-GB" sz="1600" dirty="0"/>
              <a:t/>
            </a:r>
            <a:br>
              <a:rPr lang="en-GB" sz="1600" dirty="0"/>
            </a:br>
            <a:r>
              <a:rPr lang="en-GB" sz="1600" dirty="0" smtClean="0"/>
              <a:t>The agent’s details will now be displayed.</a:t>
            </a:r>
            <a:endParaRPr lang="en-GB" sz="1600" dirty="0"/>
          </a:p>
          <a:p>
            <a:endParaRPr lang="en-GB" sz="1600" dirty="0"/>
          </a:p>
          <a:p>
            <a:pPr marL="342900" indent="-342900">
              <a:buAutoNum type="arabicPeriod"/>
            </a:pPr>
            <a:r>
              <a:rPr lang="en-GB" sz="1600" dirty="0"/>
              <a:t>Click </a:t>
            </a:r>
            <a:r>
              <a:rPr lang="en-GB" sz="1600" dirty="0" smtClean="0"/>
              <a:t>the username hyperlink.</a:t>
            </a:r>
            <a:endParaRPr lang="en-GB" sz="1600" dirty="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6687091" y="378030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41241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21301" r="30624"/>
          <a:stretch/>
        </p:blipFill>
        <p:spPr>
          <a:xfrm>
            <a:off x="4069991" y="1332037"/>
            <a:ext cx="7429934" cy="41866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a:p>
        </p:txBody>
      </p:sp>
      <p:sp>
        <p:nvSpPr>
          <p:cNvPr id="5" name="Content Placeholder 2"/>
          <p:cNvSpPr>
            <a:spLocks noGrp="1"/>
          </p:cNvSpPr>
          <p:nvPr>
            <p:ph idx="1"/>
          </p:nvPr>
        </p:nvSpPr>
        <p:spPr>
          <a:xfrm>
            <a:off x="504000" y="1332037"/>
            <a:ext cx="3304207" cy="4896544"/>
          </a:xfrm>
        </p:spPr>
        <p:txBody>
          <a:bodyPr/>
          <a:lstStyle/>
          <a:p>
            <a:r>
              <a:rPr lang="en-GB" sz="1600" b="1" dirty="0" smtClean="0">
                <a:solidFill>
                  <a:schemeClr val="accent2"/>
                </a:solidFill>
                <a:latin typeface="+mj-lt"/>
              </a:rPr>
              <a:t>Step 3: Adding the access</a:t>
            </a:r>
            <a:endParaRPr lang="en-GB" sz="1600" b="1" dirty="0">
              <a:solidFill>
                <a:schemeClr val="accent2"/>
              </a:solidFill>
              <a:latin typeface="+mj-lt"/>
            </a:endParaRPr>
          </a:p>
          <a:p>
            <a:endParaRPr lang="en-GB" sz="1600" dirty="0"/>
          </a:p>
          <a:p>
            <a:r>
              <a:rPr lang="en-GB" sz="1600" dirty="0" smtClean="0"/>
              <a:t>A summary of the access the agent has will now be displayed</a:t>
            </a:r>
            <a:endParaRPr lang="en-GB" sz="1600" dirty="0"/>
          </a:p>
          <a:p>
            <a:endParaRPr lang="en-GB" sz="1600" dirty="0"/>
          </a:p>
          <a:p>
            <a:pPr marL="342900" indent="-342900">
              <a:buAutoNum type="arabicPeriod"/>
            </a:pPr>
            <a:r>
              <a:rPr lang="en-GB" sz="1600" dirty="0"/>
              <a:t>Click </a:t>
            </a:r>
            <a:r>
              <a:rPr lang="en-GB" sz="1600" dirty="0" smtClean="0"/>
              <a:t>the ‘Add Business Zone Roles’ hyperlink from the left-hand menu.</a:t>
            </a:r>
            <a:endParaRPr lang="en-GB" sz="1600" dirty="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4001281" y="29089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347838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284BFA-8ECE-4D4D-BC5F-8783ED16A78E}">
  <ds:schemaRefs>
    <ds:schemaRef ds:uri="http://schemas.microsoft.com/office/2006/metadata/customXsn"/>
  </ds:schemaRefs>
</ds:datastoreItem>
</file>

<file path=customXml/itemProps2.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3.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5.xml><?xml version="1.0" encoding="utf-8"?>
<ds:datastoreItem xmlns:ds="http://schemas.openxmlformats.org/officeDocument/2006/customXml" ds:itemID="{BDB5D5CC-B2CB-4505-BB9F-C0188E3D8F4D}">
  <ds:schemaRefs>
    <ds:schemaRef ds:uri="http://purl.org/dc/terms/"/>
    <ds:schemaRef ds:uri="http://schemas.microsoft.com/office/2006/documentManagement/types"/>
    <ds:schemaRef ds:uri="http://purl.org/dc/elements/1.1/"/>
    <ds:schemaRef ds:uri="http://schemas.microsoft.com/office/2006/metadata/properties"/>
    <ds:schemaRef ds:uri="e0e35bac-e255-4a69-af54-5f01336af94f"/>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6.xml><?xml version="1.0" encoding="utf-8"?>
<ds:datastoreItem xmlns:ds="http://schemas.openxmlformats.org/officeDocument/2006/customXml" ds:itemID="{BE3999AA-2557-4079-83BB-C691CC0F3A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11951</TotalTime>
  <Words>703</Words>
  <Application>Microsoft Office PowerPoint</Application>
  <PresentationFormat>Custom</PresentationFormat>
  <Paragraphs>215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BT Font</vt:lpstr>
      <vt:lpstr>BT Font Light</vt:lpstr>
      <vt:lpstr>Calibri</vt:lpstr>
      <vt:lpstr>Calibri Light</vt:lpstr>
      <vt:lpstr>BT_ppt_widescreen_mountain(calibri)</vt:lpstr>
      <vt:lpstr>Getting access to the Ethernet Diagnostics and Fault journeys on Business Zone</vt:lpstr>
      <vt:lpstr>Contents</vt:lpstr>
      <vt:lpstr>Version Control</vt:lpstr>
      <vt:lpstr>How to get access to the diagnostic &amp; raise fault journeys on Business Zone</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108</cp:revision>
  <dcterms:created xsi:type="dcterms:W3CDTF">2017-11-04T08:36:27Z</dcterms:created>
  <dcterms:modified xsi:type="dcterms:W3CDTF">2018-06-13T14:38:51Z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