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5.xml" ContentType="application/vnd.openxmlformats-officedocument.customXmlProperties+xml"/>
  <Override PartName="/customXml/itemProps4.xml" ContentType="application/vnd.openxmlformats-officedocument.customXml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6.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6" r:id="rId2"/>
    <p:sldId id="257" r:id="rId3"/>
    <p:sldId id="258" r:id="rId4"/>
    <p:sldId id="259" r:id="rId5"/>
  </p:sldIdLst>
  <p:sldSz cx="9906000" cy="6858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ernan,JJ,John,KGM R" initials="KR" lastIdx="6" clrIdx="0">
    <p:extLst/>
  </p:cmAuthor>
  <p:cmAuthor id="2" name="Sally Brown"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1A60"/>
    <a:srgbClr val="6C00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90"/>
  </p:normalViewPr>
  <p:slideViewPr>
    <p:cSldViewPr snapToGrid="0" snapToObjects="1">
      <p:cViewPr varScale="1">
        <p:scale>
          <a:sx n="92" d="100"/>
          <a:sy n="92" d="100"/>
        </p:scale>
        <p:origin x="1128" y="9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commentAuthors" Target="commentAuthors.xml"/><Relationship Id="rId12" Type="http://schemas.openxmlformats.org/officeDocument/2006/relationships/customXml" Target="../customXml/item1.xml"/><Relationship Id="rId17" Type="http://schemas.openxmlformats.org/officeDocument/2006/relationships/customXml" Target="../customXml/item6.xml"/><Relationship Id="rId2" Type="http://schemas.openxmlformats.org/officeDocument/2006/relationships/slide" Target="slides/slide1.xml"/><Relationship Id="rId16" Type="http://schemas.openxmlformats.org/officeDocument/2006/relationships/customXml" Target="../customXml/item5.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customXml" Target="../customXml/item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BBECE2C-5122-684F-BB92-8406DA076B65}" type="datetimeFigureOut">
              <a:rPr lang="en-US" smtClean="0"/>
              <a:t>4/5/2017</a:t>
            </a:fld>
            <a:endParaRPr lang="en-US"/>
          </a:p>
        </p:txBody>
      </p:sp>
      <p:sp>
        <p:nvSpPr>
          <p:cNvPr id="4" name="Slide Image Placeholder 3"/>
          <p:cNvSpPr>
            <a:spLocks noGrp="1" noRot="1" noChangeAspect="1"/>
          </p:cNvSpPr>
          <p:nvPr>
            <p:ph type="sldImg" idx="2"/>
          </p:nvPr>
        </p:nvSpPr>
        <p:spPr>
          <a:xfrm>
            <a:off x="2900363" y="857250"/>
            <a:ext cx="3343275"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700AE831-52AB-794E-A15B-D240A373FBDE}" type="slidenum">
              <a:rPr lang="en-US" smtClean="0"/>
              <a:t>‹#›</a:t>
            </a:fld>
            <a:endParaRPr lang="en-US"/>
          </a:p>
        </p:txBody>
      </p:sp>
    </p:spTree>
    <p:extLst>
      <p:ext uri="{BB962C8B-B14F-4D97-AF65-F5344CB8AC3E}">
        <p14:creationId xmlns:p14="http://schemas.microsoft.com/office/powerpoint/2010/main" val="239104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0AE831-52AB-794E-A15B-D240A373FBDE}" type="slidenum">
              <a:rPr lang="en-US" smtClean="0"/>
              <a:t>1</a:t>
            </a:fld>
            <a:endParaRPr lang="en-US"/>
          </a:p>
        </p:txBody>
      </p:sp>
    </p:spTree>
    <p:extLst>
      <p:ext uri="{BB962C8B-B14F-4D97-AF65-F5344CB8AC3E}">
        <p14:creationId xmlns:p14="http://schemas.microsoft.com/office/powerpoint/2010/main" val="680604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0AE831-52AB-794E-A15B-D240A373FBDE}" type="slidenum">
              <a:rPr lang="en-US" smtClean="0"/>
              <a:t>3</a:t>
            </a:fld>
            <a:endParaRPr lang="en-US"/>
          </a:p>
        </p:txBody>
      </p:sp>
    </p:spTree>
    <p:extLst>
      <p:ext uri="{BB962C8B-B14F-4D97-AF65-F5344CB8AC3E}">
        <p14:creationId xmlns:p14="http://schemas.microsoft.com/office/powerpoint/2010/main" val="724866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0AE831-52AB-794E-A15B-D240A373FBDE}" type="slidenum">
              <a:rPr lang="en-US" smtClean="0"/>
              <a:t>4</a:t>
            </a:fld>
            <a:endParaRPr lang="en-US"/>
          </a:p>
        </p:txBody>
      </p:sp>
    </p:spTree>
    <p:extLst>
      <p:ext uri="{BB962C8B-B14F-4D97-AF65-F5344CB8AC3E}">
        <p14:creationId xmlns:p14="http://schemas.microsoft.com/office/powerpoint/2010/main" val="1240050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651AEE-18B5-874B-97A0-2D7F28298C20}"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16A71-80A1-D04C-9ECC-1389D0173412}" type="slidenum">
              <a:rPr lang="en-US" smtClean="0"/>
              <a:t>‹#›</a:t>
            </a:fld>
            <a:endParaRPr lang="en-US"/>
          </a:p>
        </p:txBody>
      </p:sp>
      <p:sp>
        <p:nvSpPr>
          <p:cNvPr id="9" name="Picture Placeholder 7"/>
          <p:cNvSpPr>
            <a:spLocks noGrp="1"/>
          </p:cNvSpPr>
          <p:nvPr>
            <p:ph type="pic" sz="quarter" idx="13" hasCustomPrompt="1"/>
          </p:nvPr>
        </p:nvSpPr>
        <p:spPr>
          <a:xfrm>
            <a:off x="8273340" y="123033"/>
            <a:ext cx="1504950" cy="484188"/>
          </a:xfrm>
        </p:spPr>
        <p:txBody>
          <a:bodyPr anchor="ctr">
            <a:noAutofit/>
          </a:bodyPr>
          <a:lstStyle>
            <a:lvl1pPr marL="0" indent="0" algn="ctr">
              <a:buNone/>
              <a:defRPr sz="1400" b="0"/>
            </a:lvl1pPr>
          </a:lstStyle>
          <a:p>
            <a:r>
              <a:rPr lang="en-US" dirty="0" smtClean="0"/>
              <a:t>YOUR LOGO</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651AEE-18B5-874B-97A0-2D7F28298C20}"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16A71-80A1-D04C-9ECC-1389D0173412}" type="slidenum">
              <a:rPr lang="en-US" smtClean="0"/>
              <a:t>‹#›</a:t>
            </a:fld>
            <a:endParaRPr lang="en-US"/>
          </a:p>
        </p:txBody>
      </p:sp>
      <p:sp>
        <p:nvSpPr>
          <p:cNvPr id="7" name="Picture Placeholder 7"/>
          <p:cNvSpPr>
            <a:spLocks noGrp="1"/>
          </p:cNvSpPr>
          <p:nvPr>
            <p:ph type="pic" sz="quarter" idx="13" hasCustomPrompt="1"/>
          </p:nvPr>
        </p:nvSpPr>
        <p:spPr>
          <a:xfrm>
            <a:off x="8273340" y="123033"/>
            <a:ext cx="1504950" cy="484188"/>
          </a:xfrm>
        </p:spPr>
        <p:txBody>
          <a:bodyPr anchor="ctr">
            <a:noAutofit/>
          </a:bodyPr>
          <a:lstStyle>
            <a:lvl1pPr marL="0" indent="0" algn="ctr">
              <a:buNone/>
              <a:defRPr sz="1400" b="0"/>
            </a:lvl1pPr>
          </a:lstStyle>
          <a:p>
            <a:r>
              <a:rPr lang="en-US" dirty="0" smtClean="0"/>
              <a:t>YOUR LOGO</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651AEE-18B5-874B-97A0-2D7F28298C20}"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16A71-80A1-D04C-9ECC-1389D0173412}" type="slidenum">
              <a:rPr lang="en-US" smtClean="0"/>
              <a:t>‹#›</a:t>
            </a:fld>
            <a:endParaRPr lang="en-US"/>
          </a:p>
        </p:txBody>
      </p:sp>
      <p:sp>
        <p:nvSpPr>
          <p:cNvPr id="7" name="Picture Placeholder 7"/>
          <p:cNvSpPr>
            <a:spLocks noGrp="1"/>
          </p:cNvSpPr>
          <p:nvPr>
            <p:ph type="pic" sz="quarter" idx="13" hasCustomPrompt="1"/>
          </p:nvPr>
        </p:nvSpPr>
        <p:spPr>
          <a:xfrm>
            <a:off x="8273340" y="123033"/>
            <a:ext cx="1504950" cy="484188"/>
          </a:xfrm>
        </p:spPr>
        <p:txBody>
          <a:bodyPr anchor="ctr">
            <a:noAutofit/>
          </a:bodyPr>
          <a:lstStyle>
            <a:lvl1pPr marL="0" indent="0" algn="ctr">
              <a:buNone/>
              <a:defRPr sz="1400" b="0"/>
            </a:lvl1pPr>
          </a:lstStyle>
          <a:p>
            <a:r>
              <a:rPr lang="en-US" dirty="0" smtClean="0"/>
              <a:t>YOUR LOGO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651AEE-18B5-874B-97A0-2D7F28298C20}"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16A71-80A1-D04C-9ECC-1389D0173412}" type="slidenum">
              <a:rPr lang="en-US" smtClean="0"/>
              <a:t>‹#›</a:t>
            </a:fld>
            <a:endParaRPr lang="en-US"/>
          </a:p>
        </p:txBody>
      </p:sp>
      <p:sp>
        <p:nvSpPr>
          <p:cNvPr id="8" name="Picture Placeholder 7"/>
          <p:cNvSpPr>
            <a:spLocks noGrp="1"/>
          </p:cNvSpPr>
          <p:nvPr>
            <p:ph type="pic" sz="quarter" idx="13" hasCustomPrompt="1"/>
          </p:nvPr>
        </p:nvSpPr>
        <p:spPr>
          <a:xfrm>
            <a:off x="8273340" y="123033"/>
            <a:ext cx="1504950" cy="484188"/>
          </a:xfrm>
        </p:spPr>
        <p:txBody>
          <a:bodyPr anchor="ctr">
            <a:noAutofit/>
          </a:bodyPr>
          <a:lstStyle>
            <a:lvl1pPr marL="0" indent="0" algn="ctr">
              <a:buNone/>
              <a:defRPr sz="1400" b="0"/>
            </a:lvl1pPr>
          </a:lstStyle>
          <a:p>
            <a:r>
              <a:rPr lang="en-US" dirty="0" smtClean="0"/>
              <a:t>YOUR LOGO</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651AEE-18B5-874B-97A0-2D7F28298C20}" type="datetimeFigureOut">
              <a:rPr lang="en-US" smtClean="0"/>
              <a:t>4/5/2017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16A71-80A1-D04C-9ECC-1389D0173412}" type="slidenum">
              <a:rPr lang="en-US" smtClean="0"/>
              <a:t>‹#›</a:t>
            </a:fld>
            <a:endParaRPr lang="en-US"/>
          </a:p>
        </p:txBody>
      </p:sp>
      <p:sp>
        <p:nvSpPr>
          <p:cNvPr id="7" name="Picture Placeholder 7"/>
          <p:cNvSpPr>
            <a:spLocks noGrp="1"/>
          </p:cNvSpPr>
          <p:nvPr>
            <p:ph type="pic" sz="quarter" idx="13" hasCustomPrompt="1"/>
          </p:nvPr>
        </p:nvSpPr>
        <p:spPr>
          <a:xfrm>
            <a:off x="8273340" y="123033"/>
            <a:ext cx="1504950" cy="484188"/>
          </a:xfrm>
        </p:spPr>
        <p:txBody>
          <a:bodyPr anchor="ctr">
            <a:noAutofit/>
          </a:bodyPr>
          <a:lstStyle>
            <a:lvl1pPr marL="0" indent="0" algn="ctr">
              <a:buNone/>
              <a:defRPr sz="1400" b="0"/>
            </a:lvl1pPr>
          </a:lstStyle>
          <a:p>
            <a:r>
              <a:rPr lang="en-US" dirty="0" smtClean="0"/>
              <a:t>YOUR LOGO</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F651AEE-18B5-874B-97A0-2D7F28298C20}"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16A71-80A1-D04C-9ECC-1389D0173412}" type="slidenum">
              <a:rPr lang="en-US" smtClean="0"/>
              <a:t>‹#›</a:t>
            </a:fld>
            <a:endParaRPr lang="en-US"/>
          </a:p>
        </p:txBody>
      </p:sp>
      <p:sp>
        <p:nvSpPr>
          <p:cNvPr id="8" name="Picture Placeholder 7"/>
          <p:cNvSpPr>
            <a:spLocks noGrp="1"/>
          </p:cNvSpPr>
          <p:nvPr>
            <p:ph type="pic" sz="quarter" idx="13" hasCustomPrompt="1"/>
          </p:nvPr>
        </p:nvSpPr>
        <p:spPr>
          <a:xfrm>
            <a:off x="8273340" y="123033"/>
            <a:ext cx="1504950" cy="484188"/>
          </a:xfrm>
        </p:spPr>
        <p:txBody>
          <a:bodyPr anchor="ctr">
            <a:noAutofit/>
          </a:bodyPr>
          <a:lstStyle>
            <a:lvl1pPr marL="0" indent="0" algn="ctr">
              <a:buNone/>
              <a:defRPr sz="1400" b="0"/>
            </a:lvl1pPr>
          </a:lstStyle>
          <a:p>
            <a:r>
              <a:rPr lang="en-US" dirty="0" smtClean="0"/>
              <a:t>YOUR LOGO</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651AEE-18B5-874B-97A0-2D7F28298C20}" type="datetimeFigureOut">
              <a:rPr lang="en-US" smtClean="0"/>
              <a:t>4/5/2017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716A71-80A1-D04C-9ECC-1389D0173412}" type="slidenum">
              <a:rPr lang="en-US" smtClean="0"/>
              <a:t>‹#›</a:t>
            </a:fld>
            <a:endParaRPr lang="en-US"/>
          </a:p>
        </p:txBody>
      </p:sp>
      <p:sp>
        <p:nvSpPr>
          <p:cNvPr id="10" name="Picture Placeholder 7"/>
          <p:cNvSpPr>
            <a:spLocks noGrp="1"/>
          </p:cNvSpPr>
          <p:nvPr>
            <p:ph type="pic" sz="quarter" idx="13" hasCustomPrompt="1"/>
          </p:nvPr>
        </p:nvSpPr>
        <p:spPr>
          <a:xfrm>
            <a:off x="8273340" y="123033"/>
            <a:ext cx="1504950" cy="484188"/>
          </a:xfrm>
        </p:spPr>
        <p:txBody>
          <a:bodyPr anchor="ctr">
            <a:noAutofit/>
          </a:bodyPr>
          <a:lstStyle>
            <a:lvl1pPr marL="0" indent="0" algn="ctr">
              <a:buNone/>
              <a:defRPr sz="1400" b="0"/>
            </a:lvl1pPr>
          </a:lstStyle>
          <a:p>
            <a:r>
              <a:rPr lang="en-US" dirty="0" smtClean="0"/>
              <a:t>YOUR LOGO</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F651AEE-18B5-874B-97A0-2D7F28298C20}" type="datetimeFigureOut">
              <a:rPr lang="en-US" smtClean="0"/>
              <a:t>4/5/2017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716A71-80A1-D04C-9ECC-1389D0173412}" type="slidenum">
              <a:rPr lang="en-US" smtClean="0"/>
              <a:t>‹#›</a:t>
            </a:fld>
            <a:endParaRPr lang="en-US"/>
          </a:p>
        </p:txBody>
      </p:sp>
      <p:sp>
        <p:nvSpPr>
          <p:cNvPr id="6" name="Picture Placeholder 7"/>
          <p:cNvSpPr>
            <a:spLocks noGrp="1"/>
          </p:cNvSpPr>
          <p:nvPr>
            <p:ph type="pic" sz="quarter" idx="13" hasCustomPrompt="1"/>
          </p:nvPr>
        </p:nvSpPr>
        <p:spPr>
          <a:xfrm>
            <a:off x="8273340" y="123033"/>
            <a:ext cx="1504950" cy="484188"/>
          </a:xfrm>
        </p:spPr>
        <p:txBody>
          <a:bodyPr anchor="ctr">
            <a:noAutofit/>
          </a:bodyPr>
          <a:lstStyle>
            <a:lvl1pPr marL="0" indent="0" algn="ctr">
              <a:buNone/>
              <a:defRPr sz="1400" b="0"/>
            </a:lvl1pPr>
          </a:lstStyle>
          <a:p>
            <a:r>
              <a:rPr lang="en-US" dirty="0" smtClean="0"/>
              <a:t>YOUR LOGO</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651AEE-18B5-874B-97A0-2D7F28298C20}" type="datetimeFigureOut">
              <a:rPr lang="en-US" smtClean="0"/>
              <a:t>4/5/2017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16A71-80A1-D04C-9ECC-1389D0173412}" type="slidenum">
              <a:rPr lang="en-US" smtClean="0"/>
              <a:t>‹#›</a:t>
            </a:fld>
            <a:endParaRPr lang="en-US"/>
          </a:p>
        </p:txBody>
      </p:sp>
      <p:sp>
        <p:nvSpPr>
          <p:cNvPr id="5" name="Picture Placeholder 7"/>
          <p:cNvSpPr>
            <a:spLocks noGrp="1"/>
          </p:cNvSpPr>
          <p:nvPr>
            <p:ph type="pic" sz="quarter" idx="13" hasCustomPrompt="1"/>
          </p:nvPr>
        </p:nvSpPr>
        <p:spPr>
          <a:xfrm>
            <a:off x="8273340" y="123033"/>
            <a:ext cx="1504950" cy="484188"/>
          </a:xfrm>
        </p:spPr>
        <p:txBody>
          <a:bodyPr anchor="ctr">
            <a:noAutofit/>
          </a:bodyPr>
          <a:lstStyle>
            <a:lvl1pPr marL="0" indent="0" algn="ctr">
              <a:buNone/>
              <a:defRPr sz="1400" b="0"/>
            </a:lvl1pPr>
          </a:lstStyle>
          <a:p>
            <a:r>
              <a:rPr lang="en-US" dirty="0" smtClean="0"/>
              <a:t>YOUR LOGO</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51AEE-18B5-874B-97A0-2D7F28298C20}"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16A71-80A1-D04C-9ECC-1389D0173412}" type="slidenum">
              <a:rPr lang="en-US" smtClean="0"/>
              <a:t>‹#›</a:t>
            </a:fld>
            <a:endParaRPr lang="en-US"/>
          </a:p>
        </p:txBody>
      </p:sp>
      <p:sp>
        <p:nvSpPr>
          <p:cNvPr id="8" name="Picture Placeholder 7"/>
          <p:cNvSpPr>
            <a:spLocks noGrp="1"/>
          </p:cNvSpPr>
          <p:nvPr>
            <p:ph type="pic" sz="quarter" idx="13" hasCustomPrompt="1"/>
          </p:nvPr>
        </p:nvSpPr>
        <p:spPr>
          <a:xfrm>
            <a:off x="8273340" y="123033"/>
            <a:ext cx="1504950" cy="484188"/>
          </a:xfrm>
        </p:spPr>
        <p:txBody>
          <a:bodyPr anchor="ctr">
            <a:noAutofit/>
          </a:bodyPr>
          <a:lstStyle>
            <a:lvl1pPr marL="0" indent="0" algn="ctr">
              <a:buNone/>
              <a:defRPr sz="1400" b="0"/>
            </a:lvl1pPr>
          </a:lstStyle>
          <a:p>
            <a:r>
              <a:rPr lang="en-US" dirty="0" smtClean="0"/>
              <a:t>YOUR LOGO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651AEE-18B5-874B-97A0-2D7F28298C20}" type="datetimeFigureOut">
              <a:rPr lang="en-US" smtClean="0"/>
              <a:t>4/5/2017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16A71-80A1-D04C-9ECC-1389D0173412}" type="slidenum">
              <a:rPr lang="en-US" smtClean="0"/>
              <a:t>‹#›</a:t>
            </a:fld>
            <a:endParaRPr lang="en-US"/>
          </a:p>
        </p:txBody>
      </p:sp>
      <p:sp>
        <p:nvSpPr>
          <p:cNvPr id="8" name="Picture Placeholder 7"/>
          <p:cNvSpPr>
            <a:spLocks noGrp="1"/>
          </p:cNvSpPr>
          <p:nvPr>
            <p:ph type="pic" sz="quarter" idx="13" hasCustomPrompt="1"/>
          </p:nvPr>
        </p:nvSpPr>
        <p:spPr>
          <a:xfrm>
            <a:off x="8273340" y="123033"/>
            <a:ext cx="1504950" cy="484188"/>
          </a:xfrm>
        </p:spPr>
        <p:txBody>
          <a:bodyPr anchor="ctr">
            <a:noAutofit/>
          </a:bodyPr>
          <a:lstStyle>
            <a:lvl1pPr marL="0" indent="0" algn="ctr">
              <a:buNone/>
              <a:defRPr sz="1400" b="0"/>
            </a:lvl1pPr>
          </a:lstStyle>
          <a:p>
            <a:r>
              <a:rPr lang="en-US" dirty="0" smtClean="0"/>
              <a:t>YOUR LOGO</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51AEE-18B5-874B-97A0-2D7F28298C20}" type="datetimeFigureOut">
              <a:rPr lang="en-US" smtClean="0"/>
              <a:t>4/5/2017</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716A71-80A1-D04C-9ECC-1389D0173412}" type="slidenum">
              <a:rPr lang="en-US" smtClean="0"/>
              <a:t>‹#›</a:t>
            </a:fld>
            <a:endParaRPr lang="en-US"/>
          </a:p>
        </p:txBody>
      </p:sp>
    </p:spTree>
    <p:extLst>
      <p:ext uri="{BB962C8B-B14F-4D97-AF65-F5344CB8AC3E}">
        <p14:creationId xmlns:p14="http://schemas.microsoft.com/office/powerpoint/2010/main" val="622869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9129577" y="6324605"/>
            <a:ext cx="471622" cy="533395"/>
          </a:xfrm>
          <a:prstGeom prst="rect">
            <a:avLst/>
          </a:prstGeom>
          <a:solidFill>
            <a:srgbClr val="9F1A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7ABA9C5-3EFE-F64A-9F44-935A12A44028}" type="slidenum">
              <a:rPr lang="en-US" sz="1100" smtClean="0"/>
              <a:t>1</a:t>
            </a:fld>
            <a:endParaRPr lang="en-US" sz="1100" dirty="0"/>
          </a:p>
        </p:txBody>
      </p:sp>
      <p:sp>
        <p:nvSpPr>
          <p:cNvPr id="6" name="Rectangle 5"/>
          <p:cNvSpPr/>
          <p:nvPr/>
        </p:nvSpPr>
        <p:spPr>
          <a:xfrm>
            <a:off x="0" y="716889"/>
            <a:ext cx="7193280" cy="1020687"/>
          </a:xfrm>
          <a:prstGeom prst="rect">
            <a:avLst/>
          </a:prstGeom>
          <a:solidFill>
            <a:srgbClr val="9F1A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48343" y="1931716"/>
            <a:ext cx="9252857" cy="523220"/>
          </a:xfrm>
          <a:prstGeom prst="rect">
            <a:avLst/>
          </a:prstGeom>
          <a:noFill/>
        </p:spPr>
        <p:txBody>
          <a:bodyPr wrap="square" rtlCol="0">
            <a:spAutoFit/>
          </a:bodyPr>
          <a:lstStyle/>
          <a:p>
            <a:r>
              <a:rPr lang="en-GB" sz="1400" i="1" dirty="0">
                <a:solidFill>
                  <a:srgbClr val="9F1A60"/>
                </a:solidFill>
              </a:rPr>
              <a:t>The tide is turning for business communications. With employees becoming more dispersed, whether they’re in different sites, at home or on the move, never has anytime, anywhere communications been more important</a:t>
            </a:r>
            <a:r>
              <a:rPr lang="en-GB" sz="1400" i="1" dirty="0" smtClean="0">
                <a:solidFill>
                  <a:srgbClr val="9F1A60"/>
                </a:solidFill>
              </a:rPr>
              <a:t>.</a:t>
            </a:r>
            <a:endParaRPr lang="en-GB" sz="1400" i="1" dirty="0">
              <a:solidFill>
                <a:srgbClr val="9F1A60"/>
              </a:solidFill>
            </a:endParaRPr>
          </a:p>
        </p:txBody>
      </p:sp>
      <p:grpSp>
        <p:nvGrpSpPr>
          <p:cNvPr id="19" name="Group 18"/>
          <p:cNvGrpSpPr/>
          <p:nvPr/>
        </p:nvGrpSpPr>
        <p:grpSpPr>
          <a:xfrm>
            <a:off x="348342" y="2674940"/>
            <a:ext cx="8781235" cy="3554819"/>
            <a:chOff x="348342" y="2435497"/>
            <a:chExt cx="10483216" cy="3554819"/>
          </a:xfrm>
        </p:grpSpPr>
        <p:sp>
          <p:nvSpPr>
            <p:cNvPr id="8" name="TextBox 7"/>
            <p:cNvSpPr txBox="1"/>
            <p:nvPr/>
          </p:nvSpPr>
          <p:spPr>
            <a:xfrm>
              <a:off x="348342" y="2435497"/>
              <a:ext cx="4596886" cy="3554819"/>
            </a:xfrm>
            <a:prstGeom prst="rect">
              <a:avLst/>
            </a:prstGeom>
            <a:noFill/>
          </p:spPr>
          <p:txBody>
            <a:bodyPr wrap="square" rtlCol="0">
              <a:spAutoFit/>
            </a:bodyPr>
            <a:lstStyle/>
            <a:p>
              <a:r>
                <a:rPr lang="en-GB" sz="900" dirty="0"/>
                <a:t>At one time companies of all sizes felt the only option was to have a dedicated switchboard or PBX on premise. But, as businesses become increasingly virtual and employees work from their mobile devices more frequently, PBX solutions are quickly outdated and don’t keep up with the unified communication needs of the modern workforce. Hosted solutions, on the other hand, can make fixed and mobile convergence seamless for organisations, enabling voice calls whenever and wherever. With cloud services now proven to be both flexible and reliable, hosted services are looking more and more appealing.</a:t>
              </a:r>
            </a:p>
            <a:p>
              <a:r>
                <a:rPr lang="en-GB" sz="900" dirty="0"/>
                <a:t> </a:t>
              </a:r>
            </a:p>
            <a:p>
              <a:r>
                <a:rPr lang="en-GB" sz="900" dirty="0"/>
                <a:t>The cost savings of hosted services over legacy kit and lines are something that most businesses with limited IT budgets can’t ignore, particularly as the savings compound over time, with lower total ongoing in-life and maintenance costs compared with PBX solutions. The flexibility to add or take away not just seats, but additional services as needs change also means businesses can not only plan easily, but will never pay more than they need to.</a:t>
              </a:r>
            </a:p>
            <a:p>
              <a:r>
                <a:rPr lang="en-GB" sz="900" dirty="0"/>
                <a:t> </a:t>
              </a:r>
            </a:p>
            <a:p>
              <a:r>
                <a:rPr lang="en-GB" sz="900" dirty="0"/>
                <a:t>But, it’s not only the black and white cost savings that are appealing. The ability to increase productivity by meeting the needs of today’s dispersed workforce, enabling them to communicate from any </a:t>
              </a:r>
              <a:r>
                <a:rPr lang="en-GB" sz="900" dirty="0" err="1"/>
                <a:t>IoS</a:t>
              </a:r>
              <a:r>
                <a:rPr lang="en-GB" sz="900" dirty="0"/>
                <a:t> or Android device, wherever they are, delivers a compelling return on investment. Hosted communications allow businesses to not only keep pace with technological advances, but also to open their futures to scale. In this way, an investment in hosted services is an investment in future-proofing your business in a rapidly evolving digital world</a:t>
              </a:r>
              <a:r>
                <a:rPr lang="en-GB" sz="900" dirty="0" smtClean="0"/>
                <a:t>.</a:t>
              </a:r>
            </a:p>
            <a:p>
              <a:endParaRPr lang="en-GB" sz="900" dirty="0" smtClean="0"/>
            </a:p>
          </p:txBody>
        </p:sp>
        <p:sp>
          <p:nvSpPr>
            <p:cNvPr id="9" name="TextBox 8"/>
            <p:cNvSpPr txBox="1"/>
            <p:nvPr/>
          </p:nvSpPr>
          <p:spPr>
            <a:xfrm>
              <a:off x="5183565" y="2435497"/>
              <a:ext cx="5647993" cy="3416320"/>
            </a:xfrm>
            <a:prstGeom prst="rect">
              <a:avLst/>
            </a:prstGeom>
            <a:noFill/>
          </p:spPr>
          <p:txBody>
            <a:bodyPr wrap="square" rtlCol="0">
              <a:spAutoFit/>
            </a:bodyPr>
            <a:lstStyle/>
            <a:p>
              <a:r>
                <a:rPr lang="en-GB" sz="900" smtClean="0"/>
                <a:t>This paper is designed to calculate the overall value a hosted unified communications solution like [Product Name] could offer your business, </a:t>
              </a:r>
            </a:p>
            <a:p>
              <a:r>
                <a:rPr lang="en-GB" sz="900" dirty="0" smtClean="0"/>
                <a:t>including providing a way for you to work with us to calculate the total cost of ownership savings you could make by switching to a hosted solution.</a:t>
              </a:r>
            </a:p>
            <a:p>
              <a:endParaRPr lang="en-GB" sz="900" dirty="0" smtClean="0"/>
            </a:p>
            <a:p>
              <a:r>
                <a:rPr lang="en-GB" sz="900" dirty="0" smtClean="0"/>
                <a:t>[</a:t>
              </a:r>
              <a:r>
                <a:rPr lang="en-GB" sz="900" dirty="0"/>
                <a:t>PRODUCT NAME] will allow you to make and continue to benefit from cost savings, whether your business has a single site with 20 employees or multiple sites with 100’s of employees in each.</a:t>
              </a:r>
            </a:p>
            <a:p>
              <a:r>
                <a:rPr lang="en-GB" sz="900" dirty="0"/>
                <a:t> </a:t>
              </a:r>
            </a:p>
            <a:p>
              <a:r>
                <a:rPr lang="en-GB" sz="900" dirty="0"/>
                <a:t>Options such as pay-as-you go for IP phones and routers, or attractive bundles including equipment like handsets, can offer significant cost savings and increased value compared to the investment in systems and apparatus required for an on-site hosted PBX and Unified Communications solution. Savings can therefore be made from day one, delivering an immediate impact on cash flow. Importantly, [PRODUCT NAME] can be operational much quicker than an on-site solution, with setup from an easy to use online portal, so the solution will deliver value faster. But it’s not just up front costs affected. Free calls between colleagues, the reduced fee for local, long-distance and mobile calls offered by IP, and a lack of software upgrade charges, will bring down in-life costs significantly.</a:t>
              </a:r>
            </a:p>
            <a:p>
              <a:r>
                <a:rPr lang="en-GB" sz="900" dirty="0"/>
                <a:t> </a:t>
              </a:r>
            </a:p>
            <a:p>
              <a:r>
                <a:rPr lang="en-GB" sz="900" dirty="0"/>
                <a:t>As well as supplier savings, one of the biggest in-life reductions in cost is the decrease in the amount of resource required to manage an on-site solution. Because [PRODUCT NAME] offers an easy to use configuration portal, customers don’t need a large, dedicated team of people, including qualified engineers, to support the system and its users. Instead, members of the IT team can simply manage features themselves from any device, with &lt;insert name of provider&gt; managing any future planning.</a:t>
              </a:r>
            </a:p>
          </p:txBody>
        </p:sp>
      </p:grpSp>
      <p:sp>
        <p:nvSpPr>
          <p:cNvPr id="13" name="TextBox 12"/>
          <p:cNvSpPr txBox="1"/>
          <p:nvPr/>
        </p:nvSpPr>
        <p:spPr>
          <a:xfrm>
            <a:off x="348343" y="811733"/>
            <a:ext cx="7381385" cy="830997"/>
          </a:xfrm>
          <a:prstGeom prst="rect">
            <a:avLst/>
          </a:prstGeom>
          <a:noFill/>
        </p:spPr>
        <p:txBody>
          <a:bodyPr wrap="square" rtlCol="0">
            <a:spAutoFit/>
          </a:bodyPr>
          <a:lstStyle/>
          <a:p>
            <a:r>
              <a:rPr lang="en-GB" sz="2400" b="1" dirty="0" smtClean="0">
                <a:solidFill>
                  <a:schemeClr val="bg1"/>
                </a:solidFill>
              </a:rPr>
              <a:t>MORE THAN COST SAVINGS: </a:t>
            </a:r>
            <a:r>
              <a:rPr lang="en-GB" sz="2400" dirty="0" smtClean="0">
                <a:solidFill>
                  <a:schemeClr val="bg1"/>
                </a:solidFill>
              </a:rPr>
              <a:t>THE TOTAL VALUE OF HOSTED COMMUNICATIONS TO YOUR BUSINESS</a:t>
            </a:r>
            <a:endParaRPr lang="en-GB" sz="2400" dirty="0">
              <a:solidFill>
                <a:schemeClr val="bg1"/>
              </a:solidFill>
            </a:endParaRPr>
          </a:p>
        </p:txBody>
      </p:sp>
      <p:sp>
        <p:nvSpPr>
          <p:cNvPr id="14" name="TextBox 13"/>
          <p:cNvSpPr txBox="1"/>
          <p:nvPr/>
        </p:nvSpPr>
        <p:spPr>
          <a:xfrm>
            <a:off x="6620497" y="6495403"/>
            <a:ext cx="2358930" cy="246221"/>
          </a:xfrm>
          <a:prstGeom prst="rect">
            <a:avLst/>
          </a:prstGeom>
          <a:noFill/>
        </p:spPr>
        <p:txBody>
          <a:bodyPr wrap="square" rtlCol="0">
            <a:spAutoFit/>
          </a:bodyPr>
          <a:lstStyle/>
          <a:p>
            <a:pPr algn="r"/>
            <a:r>
              <a:rPr lang="en-GB" sz="1000" dirty="0" smtClean="0">
                <a:solidFill>
                  <a:srgbClr val="9F1A60"/>
                </a:solidFill>
              </a:rPr>
              <a:t>www.yourwebsite.com</a:t>
            </a:r>
            <a:endParaRPr lang="en-GB" sz="1000" dirty="0">
              <a:solidFill>
                <a:srgbClr val="9F1A60"/>
              </a:solidFill>
            </a:endParaRPr>
          </a:p>
        </p:txBody>
      </p:sp>
      <p:sp>
        <p:nvSpPr>
          <p:cNvPr id="18" name="Picture Placeholder 17"/>
          <p:cNvSpPr>
            <a:spLocks noGrp="1"/>
          </p:cNvSpPr>
          <p:nvPr>
            <p:ph type="pic" sz="quarter" idx="13"/>
          </p:nvPr>
        </p:nvSpPr>
        <p:spPr/>
      </p:sp>
      <p:cxnSp>
        <p:nvCxnSpPr>
          <p:cNvPr id="21" name="Straight Connector 20"/>
          <p:cNvCxnSpPr/>
          <p:nvPr/>
        </p:nvCxnSpPr>
        <p:spPr>
          <a:xfrm>
            <a:off x="0" y="6324605"/>
            <a:ext cx="9906000" cy="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0" y="2467128"/>
            <a:ext cx="7193280" cy="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315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48342" y="391237"/>
            <a:ext cx="8120744" cy="877163"/>
          </a:xfrm>
          <a:prstGeom prst="rect">
            <a:avLst/>
          </a:prstGeom>
          <a:noFill/>
        </p:spPr>
        <p:txBody>
          <a:bodyPr wrap="square" rtlCol="0">
            <a:spAutoFit/>
          </a:bodyPr>
          <a:lstStyle/>
          <a:p>
            <a:r>
              <a:rPr lang="en-GB" sz="1200" b="1" dirty="0" smtClean="0">
                <a:solidFill>
                  <a:srgbClr val="9F1A60"/>
                </a:solidFill>
              </a:rPr>
              <a:t>CALCULATING YOUR COST CONSIDERATIONS</a:t>
            </a:r>
          </a:p>
          <a:p>
            <a:endParaRPr lang="en-GB" sz="1200" b="1" dirty="0">
              <a:solidFill>
                <a:schemeClr val="accent1"/>
              </a:solidFill>
            </a:endParaRPr>
          </a:p>
          <a:p>
            <a:r>
              <a:rPr lang="en-GB" sz="900" dirty="0"/>
              <a:t>How big a cost saving could you make by switching to [PRODUCT NAME] from your existing PBX system? There are a number of costs to consider when comparing the two approaches - some one-off and some recurring. The table below will help you to calculate your existing costs and the [BRAND NAME] team would be happy to work with you to fill out the [PRODUCT NAME] costs so you can accurately compare the two. </a:t>
            </a:r>
          </a:p>
        </p:txBody>
      </p:sp>
      <p:sp>
        <p:nvSpPr>
          <p:cNvPr id="14" name="TextBox 13"/>
          <p:cNvSpPr txBox="1"/>
          <p:nvPr/>
        </p:nvSpPr>
        <p:spPr>
          <a:xfrm>
            <a:off x="6620497" y="6690273"/>
            <a:ext cx="2358930" cy="246221"/>
          </a:xfrm>
          <a:prstGeom prst="rect">
            <a:avLst/>
          </a:prstGeom>
          <a:noFill/>
        </p:spPr>
        <p:txBody>
          <a:bodyPr wrap="square" rtlCol="0">
            <a:spAutoFit/>
          </a:bodyPr>
          <a:lstStyle/>
          <a:p>
            <a:pPr algn="r"/>
            <a:r>
              <a:rPr lang="en-GB" sz="1000" dirty="0" smtClean="0">
                <a:solidFill>
                  <a:srgbClr val="9F1A60"/>
                </a:solidFill>
              </a:rPr>
              <a:t>www.yourwebsite.com</a:t>
            </a:r>
            <a:endParaRPr lang="en-GB" sz="1000" dirty="0">
              <a:solidFill>
                <a:srgbClr val="9F1A60"/>
              </a:solidFill>
            </a:endParaRPr>
          </a:p>
        </p:txBody>
      </p:sp>
      <p:sp>
        <p:nvSpPr>
          <p:cNvPr id="15" name="TextBox 14"/>
          <p:cNvSpPr txBox="1"/>
          <p:nvPr/>
        </p:nvSpPr>
        <p:spPr>
          <a:xfrm>
            <a:off x="348342" y="3497526"/>
            <a:ext cx="3850568" cy="2677656"/>
          </a:xfrm>
          <a:prstGeom prst="rect">
            <a:avLst/>
          </a:prstGeom>
          <a:noFill/>
        </p:spPr>
        <p:txBody>
          <a:bodyPr wrap="square" rtlCol="0">
            <a:spAutoFit/>
          </a:bodyPr>
          <a:lstStyle/>
          <a:p>
            <a:r>
              <a:rPr lang="en-GB" sz="1200" b="1" dirty="0" smtClean="0">
                <a:solidFill>
                  <a:srgbClr val="9F1A60"/>
                </a:solidFill>
              </a:rPr>
              <a:t>THE VALUE OF PRODUCTIVITY</a:t>
            </a:r>
          </a:p>
          <a:p>
            <a:endParaRPr lang="en-GB" sz="1200" b="1" dirty="0">
              <a:solidFill>
                <a:schemeClr val="accent1"/>
              </a:solidFill>
            </a:endParaRPr>
          </a:p>
          <a:p>
            <a:r>
              <a:rPr lang="en-GB" sz="900" dirty="0"/>
              <a:t>While the cost savings are significant, the value of integrating an innovative and seamless unified communications package into your current infrastructure should not be ignored. Investing in [PRODUCT NAME] doesn’t just offer a replacement for a legacy PBX system. It delivers a flexible tool that can change the way your employees work for the better, by delivering time efficiencies that boost their productivity.</a:t>
            </a:r>
          </a:p>
          <a:p>
            <a:r>
              <a:rPr lang="en-GB" sz="900" dirty="0"/>
              <a:t> </a:t>
            </a:r>
          </a:p>
          <a:p>
            <a:r>
              <a:rPr lang="en-GB" sz="900" dirty="0"/>
              <a:t>Businesses can truly embrace flexible working with each employee being given ‘one number’ that they can use to make and receive calls from multiple devices. So they can work from different locations, including home and on the go , and still be connected. Even in the office [PRODUCT NAME] offers flexibility, with the service enabling easy hot desking and multiple ways to communicate with colleagues from a single platform, including Instant Messaging (IM), screen and document sharing. And with high-quality audio and video conferencing there’s no need to travel to collaborate with colleagues, partners, prospects and customers, saving both time and money</a:t>
            </a:r>
            <a:r>
              <a:rPr lang="en-GB" sz="900" dirty="0" smtClean="0"/>
              <a:t>.</a:t>
            </a:r>
            <a:endParaRPr lang="en-GB" sz="900" dirty="0"/>
          </a:p>
        </p:txBody>
      </p:sp>
      <p:graphicFrame>
        <p:nvGraphicFramePr>
          <p:cNvPr id="6" name="Picture Placeholder 5"/>
          <p:cNvGraphicFramePr>
            <a:graphicFrameLocks noGrp="1"/>
          </p:cNvGraphicFramePr>
          <p:nvPr>
            <p:ph type="pic" sz="quarter" idx="13"/>
            <p:extLst>
              <p:ext uri="{D42A27DB-BD31-4B8C-83A1-F6EECF244321}">
                <p14:modId xmlns:p14="http://schemas.microsoft.com/office/powerpoint/2010/main" val="3869839899"/>
              </p:ext>
            </p:extLst>
          </p:nvPr>
        </p:nvGraphicFramePr>
        <p:xfrm>
          <a:off x="412538" y="1727736"/>
          <a:ext cx="2829601" cy="1620000"/>
        </p:xfrm>
        <a:graphic>
          <a:graphicData uri="http://schemas.openxmlformats.org/drawingml/2006/table">
            <a:tbl>
              <a:tblPr firstRow="1" bandRow="1">
                <a:tableStyleId>{5C22544A-7EE6-4342-B048-85BDC9FD1C3A}</a:tableStyleId>
              </a:tblPr>
              <a:tblGrid>
                <a:gridCol w="1455511"/>
                <a:gridCol w="458030"/>
                <a:gridCol w="458030"/>
                <a:gridCol w="458030"/>
              </a:tblGrid>
              <a:tr h="119500">
                <a:tc>
                  <a:txBody>
                    <a:bodyPr/>
                    <a:lstStyle/>
                    <a:p>
                      <a:pPr algn="l" fontAlgn="b"/>
                      <a:endParaRPr lang="en-US" sz="500" b="0" i="0" u="none" strike="noStrike" dirty="0">
                        <a:solidFill>
                          <a:schemeClr val="tx1"/>
                        </a:solidFill>
                        <a:effectLst/>
                        <a:latin typeface="Calibri" charset="0"/>
                      </a:endParaRPr>
                    </a:p>
                  </a:txBody>
                  <a:tcPr marL="6350" marR="6350" marT="6350" marB="0" anchor="b">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3">
                  <a:txBody>
                    <a:bodyPr/>
                    <a:lstStyle/>
                    <a:p>
                      <a:pPr algn="ctr" fontAlgn="ctr"/>
                      <a:r>
                        <a:rPr lang="en-US" sz="500" b="1" i="0" u="none" strike="noStrike" dirty="0">
                          <a:solidFill>
                            <a:schemeClr val="bg1"/>
                          </a:solidFill>
                          <a:effectLst/>
                          <a:latin typeface="Arial" charset="0"/>
                        </a:rPr>
                        <a:t>PBX</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hMerge="1">
                  <a:txBody>
                    <a:bodyPr/>
                    <a:lstStyle/>
                    <a:p>
                      <a:endParaRPr lang="en-US"/>
                    </a:p>
                  </a:txBody>
                  <a:tcPr/>
                </a:tc>
                <a:tc hMerge="1">
                  <a:txBody>
                    <a:bodyPr/>
                    <a:lstStyle/>
                    <a:p>
                      <a:endParaRPr lang="en-US"/>
                    </a:p>
                  </a:txBody>
                  <a:tcPr/>
                </a:tc>
              </a:tr>
              <a:tr h="150050">
                <a:tc>
                  <a:txBody>
                    <a:bodyPr/>
                    <a:lstStyle/>
                    <a:p>
                      <a:pPr algn="l" fontAlgn="ctr"/>
                      <a:r>
                        <a:rPr lang="en-US" sz="500" b="1" i="0" u="none" strike="noStrike" dirty="0">
                          <a:solidFill>
                            <a:schemeClr val="bg1"/>
                          </a:solidFill>
                          <a:effectLst/>
                          <a:latin typeface="Arial" charset="0"/>
                        </a:rPr>
                        <a:t>One-Off Costs</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ctr" fontAlgn="ctr"/>
                      <a:r>
                        <a:rPr lang="en-US" sz="500" b="1" i="0" u="none" strike="noStrike" dirty="0">
                          <a:solidFill>
                            <a:schemeClr val="bg1"/>
                          </a:solidFill>
                          <a:effectLst/>
                          <a:latin typeface="Arial" charset="0"/>
                        </a:rPr>
                        <a:t>Quantity</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c>
                  <a:txBody>
                    <a:bodyPr/>
                    <a:lstStyle/>
                    <a:p>
                      <a:pPr algn="ctr" fontAlgn="ctr"/>
                      <a:r>
                        <a:rPr lang="en-US" sz="500" b="1" i="0" u="none" strike="noStrike" dirty="0">
                          <a:solidFill>
                            <a:schemeClr val="bg1"/>
                          </a:solidFill>
                          <a:effectLst/>
                          <a:latin typeface="Arial" charset="0"/>
                        </a:rPr>
                        <a:t>Unit Cost</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c>
                  <a:txBody>
                    <a:bodyPr/>
                    <a:lstStyle/>
                    <a:p>
                      <a:pPr algn="ctr" fontAlgn="ctr"/>
                      <a:r>
                        <a:rPr lang="en-US" sz="500" b="1" i="0" u="none" strike="noStrike" dirty="0">
                          <a:solidFill>
                            <a:schemeClr val="bg1"/>
                          </a:solidFill>
                          <a:effectLst/>
                          <a:latin typeface="Arial" charset="0"/>
                        </a:rPr>
                        <a:t>Total One-Off</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r>
              <a:tr h="150050">
                <a:tc>
                  <a:txBody>
                    <a:bodyPr/>
                    <a:lstStyle/>
                    <a:p>
                      <a:pPr algn="l" fontAlgn="ctr"/>
                      <a:r>
                        <a:rPr lang="en-US" sz="500" b="0" i="0" u="none" strike="noStrike" dirty="0">
                          <a:solidFill>
                            <a:schemeClr val="tx1"/>
                          </a:solidFill>
                          <a:effectLst/>
                          <a:latin typeface="Arial" charset="0"/>
                        </a:rPr>
                        <a:t>Lines and Connectivity</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50">
                <a:tc>
                  <a:txBody>
                    <a:bodyPr/>
                    <a:lstStyle/>
                    <a:p>
                      <a:pPr algn="l" fontAlgn="ctr"/>
                      <a:r>
                        <a:rPr lang="en-US" sz="500" b="0" i="0" u="none" strike="noStrike" dirty="0">
                          <a:solidFill>
                            <a:schemeClr val="tx1"/>
                          </a:solidFill>
                          <a:effectLst/>
                          <a:latin typeface="Arial" charset="0"/>
                        </a:rPr>
                        <a:t>Customer premises equipment (CPE)</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50">
                <a:tc>
                  <a:txBody>
                    <a:bodyPr/>
                    <a:lstStyle/>
                    <a:p>
                      <a:pPr algn="l" fontAlgn="ctr"/>
                      <a:r>
                        <a:rPr lang="en-US" sz="500" b="0" i="0" u="none" strike="noStrike" dirty="0">
                          <a:solidFill>
                            <a:schemeClr val="tx1"/>
                          </a:solidFill>
                          <a:effectLst/>
                          <a:latin typeface="Arial" charset="0"/>
                        </a:rPr>
                        <a:t>Installation and Professional Services</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50">
                <a:tc>
                  <a:txBody>
                    <a:bodyPr/>
                    <a:lstStyle/>
                    <a:p>
                      <a:pPr algn="l" fontAlgn="ctr"/>
                      <a:r>
                        <a:rPr lang="en-US" sz="500" b="0" i="0" u="none" strike="noStrike" dirty="0">
                          <a:solidFill>
                            <a:schemeClr val="tx1"/>
                          </a:solidFill>
                          <a:effectLst/>
                          <a:latin typeface="Arial" charset="0"/>
                        </a:rPr>
                        <a:t>Call Management </a:t>
                      </a:r>
                      <a:r>
                        <a:rPr lang="en-US" sz="500" b="0" i="0" u="none" strike="noStrike" dirty="0" smtClean="0">
                          <a:solidFill>
                            <a:schemeClr val="tx1"/>
                          </a:solidFill>
                          <a:effectLst/>
                          <a:latin typeface="Arial" charset="0"/>
                        </a:rPr>
                        <a:t>Reporting</a:t>
                      </a:r>
                      <a:endParaRPr lang="en-US" sz="500" b="0" i="0" u="none" strike="noStrike" dirty="0">
                        <a:solidFill>
                          <a:schemeClr val="tx1"/>
                        </a:solidFill>
                        <a:effectLst/>
                        <a:latin typeface="Arial" charset="0"/>
                      </a:endParaRP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50">
                <a:tc>
                  <a:txBody>
                    <a:bodyPr/>
                    <a:lstStyle/>
                    <a:p>
                      <a:pPr algn="l" fontAlgn="ctr"/>
                      <a:r>
                        <a:rPr lang="en-US" sz="500" b="0" i="0" u="none" strike="noStrike" dirty="0">
                          <a:solidFill>
                            <a:schemeClr val="tx1"/>
                          </a:solidFill>
                          <a:effectLst/>
                          <a:latin typeface="Arial" charset="0"/>
                        </a:rPr>
                        <a:t>Number Sub-Allocation</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50">
                <a:tc>
                  <a:txBody>
                    <a:bodyPr/>
                    <a:lstStyle/>
                    <a:p>
                      <a:pPr algn="l" fontAlgn="ctr"/>
                      <a:r>
                        <a:rPr lang="en-US" sz="500" b="0" i="0" u="none" strike="noStrike" dirty="0">
                          <a:solidFill>
                            <a:schemeClr val="tx1"/>
                          </a:solidFill>
                          <a:effectLst/>
                          <a:latin typeface="Arial" charset="0"/>
                        </a:rPr>
                        <a:t>Geographic Number Import</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50">
                <a:tc>
                  <a:txBody>
                    <a:bodyPr/>
                    <a:lstStyle/>
                    <a:p>
                      <a:pPr algn="l" fontAlgn="ctr"/>
                      <a:r>
                        <a:rPr lang="en-US" sz="500" b="0" i="0" u="none" strike="noStrike" dirty="0">
                          <a:solidFill>
                            <a:schemeClr val="tx1"/>
                          </a:solidFill>
                          <a:effectLst/>
                          <a:latin typeface="Arial" charset="0"/>
                        </a:rPr>
                        <a:t>Router</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50">
                <a:tc>
                  <a:txBody>
                    <a:bodyPr/>
                    <a:lstStyle/>
                    <a:p>
                      <a:pPr algn="l" fontAlgn="ctr"/>
                      <a:r>
                        <a:rPr lang="en-US" sz="500" b="0" i="0" u="none" strike="noStrike" dirty="0">
                          <a:solidFill>
                            <a:schemeClr val="tx1"/>
                          </a:solidFill>
                          <a:effectLst/>
                          <a:latin typeface="Arial" charset="0"/>
                        </a:rPr>
                        <a:t>Other</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50">
                <a:tc>
                  <a:txBody>
                    <a:bodyPr/>
                    <a:lstStyle/>
                    <a:p>
                      <a:pPr algn="l" fontAlgn="ctr"/>
                      <a:r>
                        <a:rPr lang="en-US" sz="500" b="1" i="0" u="none" strike="noStrike" dirty="0">
                          <a:solidFill>
                            <a:schemeClr val="bg1"/>
                          </a:solidFill>
                          <a:effectLst/>
                          <a:latin typeface="Arial" charset="0"/>
                        </a:rPr>
                        <a:t>Totals:</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ctr" fontAlgn="ctr"/>
                      <a:r>
                        <a:rPr lang="sk-SK" sz="500" b="0" i="0" u="none" strike="noStrike" dirty="0">
                          <a:solidFill>
                            <a:schemeClr val="bg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ctr" fontAlgn="ctr"/>
                      <a:r>
                        <a:rPr lang="sk-SK" sz="500" b="0" i="0" u="none" strike="noStrike" dirty="0">
                          <a:solidFill>
                            <a:schemeClr val="bg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ctr" fontAlgn="ctr"/>
                      <a:r>
                        <a:rPr lang="nb-NO" sz="500" b="0" i="0" u="none" strike="noStrike" dirty="0">
                          <a:solidFill>
                            <a:schemeClr val="bg1"/>
                          </a:solidFill>
                          <a:effectLst/>
                          <a:latin typeface="Arial" charset="0"/>
                        </a:rPr>
                        <a:t>£0.00</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r>
            </a:tbl>
          </a:graphicData>
        </a:graphic>
      </p:graphicFrame>
      <p:sp>
        <p:nvSpPr>
          <p:cNvPr id="20" name="TextBox 19"/>
          <p:cNvSpPr txBox="1"/>
          <p:nvPr/>
        </p:nvSpPr>
        <p:spPr>
          <a:xfrm>
            <a:off x="4463340" y="3852072"/>
            <a:ext cx="4898373" cy="2369277"/>
          </a:xfrm>
          <a:prstGeom prst="rect">
            <a:avLst/>
          </a:prstGeom>
          <a:noFill/>
        </p:spPr>
        <p:txBody>
          <a:bodyPr wrap="square" rtlCol="0">
            <a:spAutoFit/>
          </a:bodyPr>
          <a:lstStyle/>
          <a:p>
            <a:r>
              <a:rPr lang="en-GB" sz="900" dirty="0" smtClean="0"/>
              <a:t>Rather </a:t>
            </a:r>
            <a:r>
              <a:rPr lang="en-GB" sz="900" dirty="0"/>
              <a:t>than replacing your existing tools, [PRODUCT NAME] includes a range of app integrations to facilitate collaboration across your business — so your employees can continue doing what they do best, but more efficiently. This, in addition to hosted voice, call logging, call handling, voice recording, smartphone integration and more, gives your organisation the competitive edge in terms of productivity.</a:t>
            </a:r>
          </a:p>
          <a:p>
            <a:r>
              <a:rPr lang="en-GB" sz="900" dirty="0"/>
              <a:t> </a:t>
            </a:r>
          </a:p>
          <a:p>
            <a:r>
              <a:rPr lang="en-GB" sz="900" dirty="0"/>
              <a:t>One example is the UC Office Skype for Business plug-in, that means employees don’t need to leave the [PRODUCT NAME] platform to access Microsoft Instant Messaging and Presence capabilities. It enables ‘click-to-call’ numbers in Outlook contacts, email signatures or web pages, and users can receive voice and fax messages in their outlook inbox. And it even supports users moving calls between their desktop, desk phone and mobile. </a:t>
            </a:r>
          </a:p>
          <a:p>
            <a:r>
              <a:rPr lang="en-GB" sz="900" dirty="0"/>
              <a:t> </a:t>
            </a:r>
          </a:p>
          <a:p>
            <a:r>
              <a:rPr lang="en-GB" sz="900" dirty="0"/>
              <a:t>[PRODUCT NAME] also offers built-in business continuity. With an office-based PBX, a fire or a flood could bring your service down. But because [PRODUCT NAME] is delivered through the cloud, communications, and therefore your business, won’t grind to a halt. Employees can work from home, or any other location, so you can keep your business going in a time of crisis.</a:t>
            </a:r>
          </a:p>
        </p:txBody>
      </p:sp>
      <p:cxnSp>
        <p:nvCxnSpPr>
          <p:cNvPr id="21" name="Straight Connector 20"/>
          <p:cNvCxnSpPr/>
          <p:nvPr/>
        </p:nvCxnSpPr>
        <p:spPr>
          <a:xfrm>
            <a:off x="0" y="6324605"/>
            <a:ext cx="9906000" cy="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9129577" y="6324605"/>
            <a:ext cx="471622" cy="533395"/>
          </a:xfrm>
          <a:prstGeom prst="rect">
            <a:avLst/>
          </a:prstGeom>
          <a:solidFill>
            <a:srgbClr val="9F1A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6BB9C182-498A-174F-A789-333FA5874430}" type="slidenum">
              <a:rPr lang="en-US" sz="1100" smtClean="0"/>
              <a:t>2</a:t>
            </a:fld>
            <a:endParaRPr lang="en-US" sz="1100" dirty="0"/>
          </a:p>
        </p:txBody>
      </p:sp>
      <p:cxnSp>
        <p:nvCxnSpPr>
          <p:cNvPr id="24" name="Straight Connector 23"/>
          <p:cNvCxnSpPr/>
          <p:nvPr/>
        </p:nvCxnSpPr>
        <p:spPr>
          <a:xfrm>
            <a:off x="0" y="3732297"/>
            <a:ext cx="2353056" cy="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0" y="650018"/>
            <a:ext cx="3243072" cy="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18" name="Picture Placeholder 5"/>
          <p:cNvGraphicFramePr>
            <a:graphicFrameLocks noGrp="1"/>
          </p:cNvGraphicFramePr>
          <p:nvPr>
            <p:ph type="pic" sz="quarter" idx="13"/>
            <p:extLst>
              <p:ext uri="{D42A27DB-BD31-4B8C-83A1-F6EECF244321}">
                <p14:modId xmlns:p14="http://schemas.microsoft.com/office/powerpoint/2010/main" val="1540227929"/>
              </p:ext>
            </p:extLst>
          </p:nvPr>
        </p:nvGraphicFramePr>
        <p:xfrm>
          <a:off x="3308333" y="1727740"/>
          <a:ext cx="1374543" cy="1636879"/>
        </p:xfrm>
        <a:graphic>
          <a:graphicData uri="http://schemas.openxmlformats.org/drawingml/2006/table">
            <a:tbl>
              <a:tblPr firstRow="1" bandRow="1">
                <a:tableStyleId>{5C22544A-7EE6-4342-B048-85BDC9FD1C3A}</a:tableStyleId>
              </a:tblPr>
              <a:tblGrid>
                <a:gridCol w="458181"/>
                <a:gridCol w="458181"/>
                <a:gridCol w="458181"/>
              </a:tblGrid>
              <a:tr h="119906">
                <a:tc gridSpan="3">
                  <a:txBody>
                    <a:bodyPr/>
                    <a:lstStyle/>
                    <a:p>
                      <a:pPr algn="ctr" fontAlgn="ctr"/>
                      <a:r>
                        <a:rPr lang="en-US" sz="500" b="1" i="0" u="none" strike="noStrike" dirty="0" smtClean="0">
                          <a:solidFill>
                            <a:schemeClr val="bg1"/>
                          </a:solidFill>
                          <a:effectLst/>
                          <a:latin typeface="Arial" charset="0"/>
                        </a:rPr>
                        <a:t>[YOUR</a:t>
                      </a:r>
                      <a:r>
                        <a:rPr lang="en-US" sz="500" b="1" i="0" u="none" strike="noStrike" baseline="0" dirty="0" smtClean="0">
                          <a:solidFill>
                            <a:schemeClr val="bg1"/>
                          </a:solidFill>
                          <a:effectLst/>
                          <a:latin typeface="Arial" charset="0"/>
                        </a:rPr>
                        <a:t> HOSTED </a:t>
                      </a:r>
                      <a:r>
                        <a:rPr lang="en-US" sz="500" b="1" i="0" u="none" strike="noStrike" dirty="0" smtClean="0">
                          <a:solidFill>
                            <a:schemeClr val="bg1"/>
                          </a:solidFill>
                          <a:effectLst/>
                          <a:latin typeface="Arial" charset="0"/>
                        </a:rPr>
                        <a:t>PRODUCT NAME]</a:t>
                      </a:r>
                      <a:endParaRPr lang="en-US" sz="500" b="1" i="0" u="none" strike="noStrike" dirty="0">
                        <a:solidFill>
                          <a:schemeClr val="bg1"/>
                        </a:solidFill>
                        <a:effectLst/>
                        <a:latin typeface="Arial" charset="0"/>
                      </a:endParaRP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hMerge="1">
                  <a:txBody>
                    <a:bodyPr/>
                    <a:lstStyle/>
                    <a:p>
                      <a:endParaRPr lang="en-US"/>
                    </a:p>
                  </a:txBody>
                  <a:tcPr/>
                </a:tc>
                <a:tc hMerge="1">
                  <a:txBody>
                    <a:bodyPr/>
                    <a:lstStyle/>
                    <a:p>
                      <a:endParaRPr lang="en-US"/>
                    </a:p>
                  </a:txBody>
                  <a:tcPr/>
                </a:tc>
              </a:tr>
              <a:tr h="166892">
                <a:tc>
                  <a:txBody>
                    <a:bodyPr/>
                    <a:lstStyle/>
                    <a:p>
                      <a:pPr algn="ctr" fontAlgn="ctr"/>
                      <a:r>
                        <a:rPr lang="en-US" sz="500" b="1" i="0" u="none" strike="noStrike" dirty="0">
                          <a:solidFill>
                            <a:schemeClr val="bg1"/>
                          </a:solidFill>
                          <a:effectLst/>
                          <a:latin typeface="Arial" charset="0"/>
                        </a:rPr>
                        <a:t>Quantity</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c>
                  <a:txBody>
                    <a:bodyPr/>
                    <a:lstStyle/>
                    <a:p>
                      <a:pPr algn="ctr" fontAlgn="ctr"/>
                      <a:r>
                        <a:rPr lang="en-US" sz="500" b="1" i="0" u="none" strike="noStrike" dirty="0">
                          <a:solidFill>
                            <a:schemeClr val="bg1"/>
                          </a:solidFill>
                          <a:effectLst/>
                          <a:latin typeface="Arial" charset="0"/>
                        </a:rPr>
                        <a:t>Unit Cost</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c>
                  <a:txBody>
                    <a:bodyPr/>
                    <a:lstStyle/>
                    <a:p>
                      <a:pPr algn="ctr" fontAlgn="ctr"/>
                      <a:r>
                        <a:rPr lang="en-US" sz="500" b="1" i="0" u="none" strike="noStrike" dirty="0">
                          <a:solidFill>
                            <a:schemeClr val="bg1"/>
                          </a:solidFill>
                          <a:effectLst/>
                          <a:latin typeface="Arial" charset="0"/>
                        </a:rPr>
                        <a:t>Total One-Off</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r>
              <a:tr h="150009">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09">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09">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09">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09">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09">
                <a:tc>
                  <a:txBody>
                    <a:bodyPr/>
                    <a:lstStyle/>
                    <a:p>
                      <a:pPr algn="l" fontAlgn="ctr"/>
                      <a:r>
                        <a:rPr lang="sk-SK" sz="500" b="0" i="0" u="none" strike="noStrike">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09">
                <a:tc>
                  <a:txBody>
                    <a:bodyPr/>
                    <a:lstStyle/>
                    <a:p>
                      <a:pPr algn="l" fontAlgn="ctr"/>
                      <a:r>
                        <a:rPr lang="sk-SK" sz="500" b="0" i="0" u="none" strike="noStrike">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09">
                <a:tc>
                  <a:txBody>
                    <a:bodyPr/>
                    <a:lstStyle/>
                    <a:p>
                      <a:pPr algn="l" fontAlgn="ctr"/>
                      <a:r>
                        <a:rPr lang="sk-SK" sz="500" b="0" i="0" u="none" strike="noStrike">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chemeClr val="tx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0009">
                <a:tc>
                  <a:txBody>
                    <a:bodyPr/>
                    <a:lstStyle/>
                    <a:p>
                      <a:pPr algn="ctr" fontAlgn="ctr"/>
                      <a:r>
                        <a:rPr lang="sk-SK" sz="500" b="0" i="0" u="none" strike="noStrike" dirty="0">
                          <a:solidFill>
                            <a:schemeClr val="bg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ctr" fontAlgn="ctr"/>
                      <a:r>
                        <a:rPr lang="sk-SK" sz="500" b="0" i="0" u="none" strike="noStrike" dirty="0">
                          <a:solidFill>
                            <a:schemeClr val="bg1"/>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ctr" fontAlgn="ctr"/>
                      <a:r>
                        <a:rPr lang="nb-NO" sz="500" b="0" i="0" u="none" strike="noStrike" dirty="0">
                          <a:solidFill>
                            <a:schemeClr val="bg1"/>
                          </a:solidFill>
                          <a:effectLst/>
                          <a:latin typeface="Arial" charset="0"/>
                        </a:rPr>
                        <a:t>£0.00</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r>
            </a:tbl>
          </a:graphicData>
        </a:graphic>
      </p:graphicFrame>
      <p:graphicFrame>
        <p:nvGraphicFramePr>
          <p:cNvPr id="19" name="Picture Placeholder 5"/>
          <p:cNvGraphicFramePr>
            <a:graphicFrameLocks noGrp="1"/>
          </p:cNvGraphicFramePr>
          <p:nvPr>
            <p:ph type="pic" sz="quarter" idx="13"/>
            <p:extLst>
              <p:ext uri="{D42A27DB-BD31-4B8C-83A1-F6EECF244321}">
                <p14:modId xmlns:p14="http://schemas.microsoft.com/office/powerpoint/2010/main" val="411554360"/>
              </p:ext>
            </p:extLst>
          </p:nvPr>
        </p:nvGraphicFramePr>
        <p:xfrm>
          <a:off x="4759350" y="1727740"/>
          <a:ext cx="4841847" cy="1621119"/>
        </p:xfrm>
        <a:graphic>
          <a:graphicData uri="http://schemas.openxmlformats.org/drawingml/2006/table">
            <a:tbl>
              <a:tblPr firstRow="1" bandRow="1">
                <a:tableStyleId>{5C22544A-7EE6-4342-B048-85BDC9FD1C3A}</a:tableStyleId>
              </a:tblPr>
              <a:tblGrid>
                <a:gridCol w="1000427"/>
                <a:gridCol w="384142"/>
                <a:gridCol w="384142"/>
                <a:gridCol w="384142"/>
                <a:gridCol w="384142"/>
                <a:gridCol w="408322"/>
                <a:gridCol w="359962"/>
                <a:gridCol w="384142"/>
                <a:gridCol w="384142"/>
                <a:gridCol w="384142"/>
                <a:gridCol w="384142"/>
              </a:tblGrid>
              <a:tr h="105578">
                <a:tc>
                  <a:txBody>
                    <a:bodyPr/>
                    <a:lstStyle/>
                    <a:p>
                      <a:pPr algn="l" fontAlgn="b"/>
                      <a:endParaRPr lang="en-US" sz="500" b="0" i="0" u="none" strike="noStrike" dirty="0">
                        <a:solidFill>
                          <a:srgbClr val="000000"/>
                        </a:solidFill>
                        <a:effectLst/>
                        <a:latin typeface="Calibri" charset="0"/>
                      </a:endParaRPr>
                    </a:p>
                  </a:txBody>
                  <a:tcPr marL="6350" marR="6350" marT="6350" marB="0" anchor="b">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5">
                  <a:txBody>
                    <a:bodyPr/>
                    <a:lstStyle/>
                    <a:p>
                      <a:pPr algn="ctr" fontAlgn="ctr"/>
                      <a:r>
                        <a:rPr lang="en-US" sz="500" b="1" i="0" u="none" strike="noStrike" dirty="0">
                          <a:solidFill>
                            <a:schemeClr val="bg1"/>
                          </a:solidFill>
                          <a:effectLst/>
                          <a:latin typeface="Arial" charset="0"/>
                        </a:rPr>
                        <a:t>PBX</a:t>
                      </a:r>
                    </a:p>
                  </a:txBody>
                  <a:tcPr marL="6350" marR="6350" marT="6350" marB="0" anchor="ctr">
                    <a:lnL w="3175" cap="flat" cmpd="sng" algn="ctr">
                      <a:solidFill>
                        <a:schemeClr val="tx1"/>
                      </a:solidFill>
                      <a:prstDash val="solid"/>
                      <a:round/>
                      <a:headEnd type="none" w="med" len="med"/>
                      <a:tailEnd type="none" w="med" len="med"/>
                    </a:lnL>
                    <a:lnR w="12700" cap="flat" cmpd="sng" algn="ctr">
                      <a:solidFill>
                        <a:srgbClr val="6C004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hMerge="1">
                  <a:txBody>
                    <a:bodyPr/>
                    <a:lstStyle/>
                    <a:p>
                      <a:endParaRPr lang="en-US"/>
                    </a:p>
                  </a:txBody>
                  <a:tcPr/>
                </a:tc>
                <a:tc hMerge="1">
                  <a:txBody>
                    <a:bodyPr/>
                    <a:lstStyle/>
                    <a:p>
                      <a:endParaRPr lang="en-US"/>
                    </a:p>
                  </a:txBody>
                  <a:tcPr/>
                </a:tc>
                <a:tc hMerge="1">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hMerge="1">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gridSpan="5">
                  <a:txBody>
                    <a:bodyPr/>
                    <a:lstStyle/>
                    <a:p>
                      <a:pPr algn="ctr" fontAlgn="ctr"/>
                      <a:r>
                        <a:rPr lang="en-US" sz="500" b="1" i="0" u="none" strike="noStrike" dirty="0" smtClean="0">
                          <a:solidFill>
                            <a:schemeClr val="bg1"/>
                          </a:solidFill>
                          <a:effectLst/>
                          <a:latin typeface="Arial" charset="0"/>
                        </a:rPr>
                        <a:t>[YOUR HOSTED</a:t>
                      </a:r>
                      <a:r>
                        <a:rPr lang="en-US" sz="500" b="1" i="0" u="none" strike="noStrike" baseline="0" dirty="0" smtClean="0">
                          <a:solidFill>
                            <a:schemeClr val="bg1"/>
                          </a:solidFill>
                          <a:effectLst/>
                          <a:latin typeface="Arial" charset="0"/>
                        </a:rPr>
                        <a:t> </a:t>
                      </a:r>
                      <a:r>
                        <a:rPr lang="en-US" sz="500" b="1" i="0" u="none" strike="noStrike" dirty="0" smtClean="0">
                          <a:solidFill>
                            <a:schemeClr val="bg1"/>
                          </a:solidFill>
                          <a:effectLst/>
                          <a:latin typeface="Arial" charset="0"/>
                        </a:rPr>
                        <a:t>PRODUCT </a:t>
                      </a:r>
                      <a:r>
                        <a:rPr lang="en-US" sz="500" b="1" i="0" u="none" strike="noStrike" dirty="0">
                          <a:solidFill>
                            <a:schemeClr val="bg1"/>
                          </a:solidFill>
                          <a:effectLst/>
                          <a:latin typeface="Arial" charset="0"/>
                        </a:rPr>
                        <a:t>NAME]</a:t>
                      </a:r>
                    </a:p>
                  </a:txBody>
                  <a:tcPr marL="6350" marR="6350" marT="6350" marB="0" anchor="ctr">
                    <a:lnL w="12700" cap="flat" cmpd="sng" algn="ctr">
                      <a:solidFill>
                        <a:srgbClr val="6C004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hMerge="1">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hMerge="1">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hMerge="1">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hMerge="1">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r>
              <a:tr h="158717">
                <a:tc>
                  <a:txBody>
                    <a:bodyPr/>
                    <a:lstStyle/>
                    <a:p>
                      <a:pPr algn="ctr" fontAlgn="ctr"/>
                      <a:r>
                        <a:rPr lang="en-US" sz="500" b="1" i="0" u="none" strike="noStrike" dirty="0">
                          <a:solidFill>
                            <a:schemeClr val="bg1"/>
                          </a:solidFill>
                          <a:effectLst/>
                          <a:latin typeface="Arial" charset="0"/>
                        </a:rPr>
                        <a:t>Recurring Costs</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ctr" fontAlgn="ctr"/>
                      <a:r>
                        <a:rPr lang="en-US" sz="500" b="1" i="0" u="none" strike="noStrike" dirty="0">
                          <a:solidFill>
                            <a:srgbClr val="F3F3F3"/>
                          </a:solidFill>
                          <a:effectLst/>
                          <a:latin typeface="Arial" charset="0"/>
                        </a:rPr>
                        <a:t>Quantity</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c>
                  <a:txBody>
                    <a:bodyPr/>
                    <a:lstStyle/>
                    <a:p>
                      <a:pPr algn="ctr" fontAlgn="ctr"/>
                      <a:r>
                        <a:rPr lang="en-US" sz="500" b="1" i="0" u="none" strike="noStrike">
                          <a:solidFill>
                            <a:srgbClr val="F3F3F3"/>
                          </a:solidFill>
                          <a:effectLst/>
                          <a:latin typeface="Arial" charset="0"/>
                        </a:rPr>
                        <a:t>Unit Cost</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c>
                  <a:txBody>
                    <a:bodyPr/>
                    <a:lstStyle/>
                    <a:p>
                      <a:pPr algn="ctr" fontAlgn="ctr"/>
                      <a:r>
                        <a:rPr lang="en-US" sz="500" b="1" i="0" u="none" strike="noStrike" dirty="0">
                          <a:solidFill>
                            <a:srgbClr val="F3F3F3"/>
                          </a:solidFill>
                          <a:effectLst/>
                          <a:latin typeface="Arial" charset="0"/>
                        </a:rPr>
                        <a:t>Monthly Cost</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c>
                  <a:txBody>
                    <a:bodyPr/>
                    <a:lstStyle/>
                    <a:p>
                      <a:pPr algn="ctr" fontAlgn="ctr"/>
                      <a:r>
                        <a:rPr lang="en-US" sz="500" b="1" i="0" u="none" strike="noStrike">
                          <a:solidFill>
                            <a:srgbClr val="F3F3F3"/>
                          </a:solidFill>
                          <a:effectLst/>
                          <a:latin typeface="Arial" charset="0"/>
                        </a:rPr>
                        <a:t>Quarterly Cost</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c>
                  <a:txBody>
                    <a:bodyPr/>
                    <a:lstStyle/>
                    <a:p>
                      <a:pPr algn="ctr" fontAlgn="ctr"/>
                      <a:r>
                        <a:rPr lang="en-US" sz="500" b="1" i="0" u="none" strike="noStrike">
                          <a:solidFill>
                            <a:srgbClr val="F3F3F3"/>
                          </a:solidFill>
                          <a:effectLst/>
                          <a:latin typeface="Arial" charset="0"/>
                        </a:rPr>
                        <a:t>Annual Cost</a:t>
                      </a:r>
                    </a:p>
                  </a:txBody>
                  <a:tcPr marL="6350" marR="6350" marT="6350" marB="0" anchor="ctr">
                    <a:lnL w="3175" cap="flat" cmpd="sng" algn="ctr">
                      <a:solidFill>
                        <a:schemeClr val="tx1"/>
                      </a:solidFill>
                      <a:prstDash val="solid"/>
                      <a:round/>
                      <a:headEnd type="none" w="med" len="med"/>
                      <a:tailEnd type="none" w="med" len="med"/>
                    </a:lnL>
                    <a:lnR w="12700" cap="flat" cmpd="sng" algn="ctr">
                      <a:solidFill>
                        <a:srgbClr val="6C004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c>
                  <a:txBody>
                    <a:bodyPr/>
                    <a:lstStyle/>
                    <a:p>
                      <a:pPr algn="ctr" fontAlgn="ctr"/>
                      <a:r>
                        <a:rPr lang="en-US" sz="500" b="1" i="0" u="none" strike="noStrike" dirty="0">
                          <a:solidFill>
                            <a:srgbClr val="F3F3F3"/>
                          </a:solidFill>
                          <a:effectLst/>
                          <a:latin typeface="Arial" charset="0"/>
                        </a:rPr>
                        <a:t>Quantity</a:t>
                      </a:r>
                    </a:p>
                  </a:txBody>
                  <a:tcPr marL="6350" marR="6350" marT="6350" marB="0" anchor="ctr">
                    <a:lnL w="12700" cap="flat" cmpd="sng" algn="ctr">
                      <a:solidFill>
                        <a:srgbClr val="6C004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c>
                  <a:txBody>
                    <a:bodyPr/>
                    <a:lstStyle/>
                    <a:p>
                      <a:pPr algn="ctr" fontAlgn="ctr"/>
                      <a:r>
                        <a:rPr lang="en-US" sz="500" b="1" i="0" u="none" strike="noStrike" dirty="0">
                          <a:solidFill>
                            <a:srgbClr val="F3F3F3"/>
                          </a:solidFill>
                          <a:effectLst/>
                          <a:latin typeface="Arial" charset="0"/>
                        </a:rPr>
                        <a:t>Unit Cost</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c>
                  <a:txBody>
                    <a:bodyPr/>
                    <a:lstStyle/>
                    <a:p>
                      <a:pPr algn="ctr" fontAlgn="ctr"/>
                      <a:r>
                        <a:rPr lang="en-US" sz="500" b="1" i="0" u="none" strike="noStrike" dirty="0">
                          <a:solidFill>
                            <a:srgbClr val="F3F3F3"/>
                          </a:solidFill>
                          <a:effectLst/>
                          <a:latin typeface="Arial" charset="0"/>
                        </a:rPr>
                        <a:t>Monthly Cost</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c>
                  <a:txBody>
                    <a:bodyPr/>
                    <a:lstStyle/>
                    <a:p>
                      <a:pPr algn="ctr" fontAlgn="ctr"/>
                      <a:r>
                        <a:rPr lang="en-US" sz="500" b="1" i="0" u="none" strike="noStrike" dirty="0">
                          <a:solidFill>
                            <a:srgbClr val="F3F3F3"/>
                          </a:solidFill>
                          <a:effectLst/>
                          <a:latin typeface="Arial" charset="0"/>
                        </a:rPr>
                        <a:t>Quarterly Cost</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c>
                  <a:txBody>
                    <a:bodyPr/>
                    <a:lstStyle/>
                    <a:p>
                      <a:pPr algn="ctr" fontAlgn="ctr"/>
                      <a:r>
                        <a:rPr lang="en-US" sz="500" b="1" i="0" u="none" strike="noStrike" dirty="0">
                          <a:solidFill>
                            <a:srgbClr val="F3F3F3"/>
                          </a:solidFill>
                          <a:effectLst/>
                          <a:latin typeface="Arial" charset="0"/>
                        </a:rPr>
                        <a:t>Annual Cost</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6C004B"/>
                    </a:solidFill>
                  </a:tcPr>
                </a:tc>
              </a:tr>
              <a:tr h="135571">
                <a:tc>
                  <a:txBody>
                    <a:bodyPr/>
                    <a:lstStyle/>
                    <a:p>
                      <a:pPr algn="l" fontAlgn="ctr"/>
                      <a:r>
                        <a:rPr lang="en-US" sz="500" b="0" i="0" u="none" strike="noStrike" dirty="0">
                          <a:solidFill>
                            <a:srgbClr val="333333"/>
                          </a:solidFill>
                          <a:effectLst/>
                          <a:latin typeface="Arial" charset="0"/>
                        </a:rPr>
                        <a:t>Lines and Connectivity</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12700" cap="flat" cmpd="sng" algn="ctr">
                      <a:solidFill>
                        <a:srgbClr val="6C004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12700" cap="flat" cmpd="sng" algn="ctr">
                      <a:solidFill>
                        <a:srgbClr val="6C004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35571">
                <a:tc>
                  <a:txBody>
                    <a:bodyPr/>
                    <a:lstStyle/>
                    <a:p>
                      <a:pPr algn="l" fontAlgn="ctr"/>
                      <a:r>
                        <a:rPr lang="en-US" sz="500" b="0" i="0" u="none" strike="noStrike" dirty="0">
                          <a:solidFill>
                            <a:srgbClr val="333333"/>
                          </a:solidFill>
                          <a:effectLst/>
                          <a:latin typeface="Arial" charset="0"/>
                        </a:rPr>
                        <a:t>Licenses</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12700" cap="flat" cmpd="sng" algn="ctr">
                      <a:solidFill>
                        <a:srgbClr val="6C004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12700" cap="flat" cmpd="sng" algn="ctr">
                      <a:solidFill>
                        <a:srgbClr val="6C004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35571">
                <a:tc>
                  <a:txBody>
                    <a:bodyPr/>
                    <a:lstStyle/>
                    <a:p>
                      <a:pPr algn="l" fontAlgn="ctr"/>
                      <a:r>
                        <a:rPr lang="en-US" sz="500" b="0" i="0" u="none" strike="noStrike" dirty="0">
                          <a:solidFill>
                            <a:srgbClr val="333333"/>
                          </a:solidFill>
                          <a:effectLst/>
                          <a:latin typeface="Arial" charset="0"/>
                        </a:rPr>
                        <a:t>Site Add-Ons</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12700" cap="flat" cmpd="sng" algn="ctr">
                      <a:solidFill>
                        <a:srgbClr val="6C004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12700" cap="flat" cmpd="sng" algn="ctr">
                      <a:solidFill>
                        <a:srgbClr val="6C004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35571">
                <a:tc>
                  <a:txBody>
                    <a:bodyPr/>
                    <a:lstStyle/>
                    <a:p>
                      <a:pPr algn="l" fontAlgn="ctr"/>
                      <a:r>
                        <a:rPr lang="en-US" sz="500" b="0" i="0" u="none" strike="noStrike" dirty="0">
                          <a:solidFill>
                            <a:srgbClr val="333333"/>
                          </a:solidFill>
                          <a:effectLst/>
                          <a:latin typeface="Arial" charset="0"/>
                        </a:rPr>
                        <a:t>User Add-Ons</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12700" cap="flat" cmpd="sng" algn="ctr">
                      <a:solidFill>
                        <a:srgbClr val="6C004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12700" cap="flat" cmpd="sng" algn="ctr">
                      <a:solidFill>
                        <a:srgbClr val="6C004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35571">
                <a:tc>
                  <a:txBody>
                    <a:bodyPr/>
                    <a:lstStyle/>
                    <a:p>
                      <a:pPr algn="l" fontAlgn="ctr"/>
                      <a:r>
                        <a:rPr lang="en-US" sz="500" b="0" i="0" u="none" strike="noStrike">
                          <a:solidFill>
                            <a:srgbClr val="333333"/>
                          </a:solidFill>
                          <a:effectLst/>
                          <a:latin typeface="Arial" charset="0"/>
                        </a:rPr>
                        <a:t>Maintenance</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12700" cap="flat" cmpd="sng" algn="ctr">
                      <a:solidFill>
                        <a:srgbClr val="6C004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12700" cap="flat" cmpd="sng" algn="ctr">
                      <a:solidFill>
                        <a:srgbClr val="6C004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35571">
                <a:tc>
                  <a:txBody>
                    <a:bodyPr/>
                    <a:lstStyle/>
                    <a:p>
                      <a:pPr algn="l" fontAlgn="ctr"/>
                      <a:r>
                        <a:rPr lang="en-US" sz="500" b="0" i="0" u="none" strike="noStrike" dirty="0">
                          <a:solidFill>
                            <a:srgbClr val="333333"/>
                          </a:solidFill>
                          <a:effectLst/>
                          <a:latin typeface="Arial" charset="0"/>
                        </a:rPr>
                        <a:t>Power and Cooling</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12700" cap="flat" cmpd="sng" algn="ctr">
                      <a:solidFill>
                        <a:srgbClr val="6C004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12700" cap="flat" cmpd="sng" algn="ctr">
                      <a:solidFill>
                        <a:srgbClr val="6C004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35571">
                <a:tc>
                  <a:txBody>
                    <a:bodyPr/>
                    <a:lstStyle/>
                    <a:p>
                      <a:pPr algn="l" fontAlgn="ctr"/>
                      <a:r>
                        <a:rPr lang="en-US" sz="500" b="0" i="0" u="none" strike="noStrike" dirty="0">
                          <a:solidFill>
                            <a:srgbClr val="333333"/>
                          </a:solidFill>
                          <a:effectLst/>
                          <a:latin typeface="Arial" charset="0"/>
                        </a:rPr>
                        <a:t>Professional Services</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12700" cap="flat" cmpd="sng" algn="ctr">
                      <a:solidFill>
                        <a:srgbClr val="6C004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12700" cap="flat" cmpd="sng" algn="ctr">
                      <a:solidFill>
                        <a:srgbClr val="6C004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35571">
                <a:tc>
                  <a:txBody>
                    <a:bodyPr/>
                    <a:lstStyle/>
                    <a:p>
                      <a:pPr algn="l" fontAlgn="ctr"/>
                      <a:r>
                        <a:rPr lang="en-US" sz="500" b="0" i="0" u="none" strike="noStrike" dirty="0">
                          <a:solidFill>
                            <a:srgbClr val="333333"/>
                          </a:solidFill>
                          <a:effectLst/>
                          <a:latin typeface="Arial" charset="0"/>
                        </a:rPr>
                        <a:t>Call Costs</a:t>
                      </a: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12700" cap="flat" cmpd="sng" algn="ctr">
                      <a:solidFill>
                        <a:srgbClr val="6C004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12700" cap="flat" cmpd="sng" algn="ctr">
                      <a:solidFill>
                        <a:srgbClr val="6C004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21023">
                <a:tc>
                  <a:txBody>
                    <a:bodyPr/>
                    <a:lstStyle/>
                    <a:p>
                      <a:pPr algn="l" fontAlgn="ctr"/>
                      <a:r>
                        <a:rPr lang="en-US" sz="500" b="0" i="0" u="none" strike="noStrike" dirty="0" smtClean="0">
                          <a:solidFill>
                            <a:srgbClr val="333333"/>
                          </a:solidFill>
                          <a:effectLst/>
                          <a:latin typeface="Arial" charset="0"/>
                        </a:rPr>
                        <a:t>Other</a:t>
                      </a:r>
                      <a:endParaRPr lang="en-US" sz="500" b="0" i="0" u="none" strike="noStrike" dirty="0">
                        <a:solidFill>
                          <a:srgbClr val="333333"/>
                        </a:solidFill>
                        <a:effectLst/>
                        <a:latin typeface="Arial" charset="0"/>
                      </a:endParaRP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endParaRPr lang="sk-SK" sz="500" b="0" i="0" u="none" strike="noStrike">
                        <a:solidFill>
                          <a:srgbClr val="000000"/>
                        </a:solidFill>
                        <a:effectLst/>
                        <a:latin typeface="Arial" charset="0"/>
                      </a:endParaRP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endParaRPr lang="sk-SK" sz="500" b="0" i="0" u="none" strike="noStrike">
                        <a:solidFill>
                          <a:srgbClr val="000000"/>
                        </a:solidFill>
                        <a:effectLst/>
                        <a:latin typeface="Arial" charset="0"/>
                      </a:endParaRP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endParaRPr lang="sk-SK" sz="500" b="0" i="0" u="none" strike="noStrike">
                        <a:solidFill>
                          <a:srgbClr val="000000"/>
                        </a:solidFill>
                        <a:effectLst/>
                        <a:latin typeface="Arial" charset="0"/>
                      </a:endParaRP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endParaRPr lang="sk-SK" sz="500" b="0" i="0" u="none" strike="noStrike">
                        <a:solidFill>
                          <a:srgbClr val="000000"/>
                        </a:solidFill>
                        <a:effectLst/>
                        <a:latin typeface="Arial" charset="0"/>
                      </a:endParaRP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endParaRPr lang="sk-SK" sz="500" b="0" i="0" u="none" strike="noStrike">
                        <a:solidFill>
                          <a:srgbClr val="000000"/>
                        </a:solidFill>
                        <a:effectLst/>
                        <a:latin typeface="Arial" charset="0"/>
                      </a:endParaRPr>
                    </a:p>
                  </a:txBody>
                  <a:tcPr marL="6350" marR="6350" marT="6350" marB="0" anchor="ctr">
                    <a:lnL w="3175" cap="flat" cmpd="sng" algn="ctr">
                      <a:solidFill>
                        <a:schemeClr val="tx1"/>
                      </a:solidFill>
                      <a:prstDash val="solid"/>
                      <a:round/>
                      <a:headEnd type="none" w="med" len="med"/>
                      <a:tailEnd type="none" w="med" len="med"/>
                    </a:lnL>
                    <a:lnR w="12700" cap="flat" cmpd="sng" algn="ctr">
                      <a:solidFill>
                        <a:srgbClr val="6C004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endParaRPr lang="sk-SK" sz="500" b="0" i="0" u="none" strike="noStrike" dirty="0">
                        <a:solidFill>
                          <a:srgbClr val="000000"/>
                        </a:solidFill>
                        <a:effectLst/>
                        <a:latin typeface="Arial" charset="0"/>
                      </a:endParaRPr>
                    </a:p>
                  </a:txBody>
                  <a:tcPr marL="6350" marR="6350" marT="6350" marB="0" anchor="ctr">
                    <a:lnL w="12700" cap="flat" cmpd="sng" algn="ctr">
                      <a:solidFill>
                        <a:srgbClr val="6C004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endParaRPr lang="sk-SK" sz="500" b="0" i="0" u="none" strike="noStrike" dirty="0">
                        <a:solidFill>
                          <a:srgbClr val="000000"/>
                        </a:solidFill>
                        <a:effectLst/>
                        <a:latin typeface="Arial" charset="0"/>
                      </a:endParaRP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endParaRPr lang="sk-SK" sz="500" b="0" i="0" u="none" strike="noStrike" dirty="0">
                        <a:solidFill>
                          <a:srgbClr val="000000"/>
                        </a:solidFill>
                        <a:effectLst/>
                        <a:latin typeface="Arial" charset="0"/>
                      </a:endParaRP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endParaRPr lang="sk-SK" sz="500" b="0" i="0" u="none" strike="noStrike" dirty="0">
                        <a:solidFill>
                          <a:srgbClr val="000000"/>
                        </a:solidFill>
                        <a:effectLst/>
                        <a:latin typeface="Arial" charset="0"/>
                      </a:endParaRP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fontAlgn="ctr"/>
                      <a:endParaRPr lang="sk-SK" sz="500" b="0" i="0" u="none" strike="noStrike" dirty="0">
                        <a:solidFill>
                          <a:srgbClr val="000000"/>
                        </a:solidFill>
                        <a:effectLst/>
                        <a:latin typeface="Arial" charset="0"/>
                      </a:endParaRP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r>
              <a:tr h="151200">
                <a:tc>
                  <a:txBody>
                    <a:bodyPr/>
                    <a:lstStyle/>
                    <a:p>
                      <a:pPr algn="l" fontAlgn="ctr"/>
                      <a:r>
                        <a:rPr lang="en-US" sz="500" b="1" i="0" u="none" strike="noStrike" dirty="0" smtClean="0">
                          <a:solidFill>
                            <a:schemeClr val="bg1"/>
                          </a:solidFill>
                          <a:effectLst/>
                          <a:latin typeface="Arial" charset="0"/>
                        </a:rPr>
                        <a:t>Totals:</a:t>
                      </a:r>
                      <a:endParaRPr lang="en-US" sz="500" b="1" i="0" u="none" strike="noStrike" dirty="0">
                        <a:solidFill>
                          <a:schemeClr val="bg1"/>
                        </a:solidFill>
                        <a:effectLst/>
                        <a:latin typeface="Arial" charset="0"/>
                      </a:endParaRPr>
                    </a:p>
                  </a:txBody>
                  <a:tcPr marL="42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12700" cap="flat" cmpd="sng" algn="ctr">
                      <a:solidFill>
                        <a:srgbClr val="6C004B"/>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12700" cap="flat" cmpd="sng" algn="ctr">
                      <a:solidFill>
                        <a:srgbClr val="6C004B"/>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l" fontAlgn="ctr"/>
                      <a:r>
                        <a:rPr lang="sk-SK" sz="500" b="0" i="0" u="none" strike="noStrike">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c>
                  <a:txBody>
                    <a:bodyPr/>
                    <a:lstStyle/>
                    <a:p>
                      <a:pPr algn="l" fontAlgn="ctr"/>
                      <a:r>
                        <a:rPr lang="sk-SK" sz="500" b="0" i="0" u="none" strike="noStrike" dirty="0">
                          <a:solidFill>
                            <a:srgbClr val="000000"/>
                          </a:solidFill>
                          <a:effectLst/>
                          <a:latin typeface="Arial" charset="0"/>
                        </a:rPr>
                        <a:t> </a:t>
                      </a:r>
                    </a:p>
                  </a:txBody>
                  <a:tcPr marL="6350" marR="6350" marT="635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9F1A60"/>
                    </a:solidFill>
                  </a:tcPr>
                </a:tc>
              </a:tr>
            </a:tbl>
          </a:graphicData>
        </a:graphic>
      </p:graphicFrame>
      <p:sp>
        <p:nvSpPr>
          <p:cNvPr id="22" name="TextBox 21"/>
          <p:cNvSpPr txBox="1"/>
          <p:nvPr/>
        </p:nvSpPr>
        <p:spPr>
          <a:xfrm>
            <a:off x="348342" y="1429887"/>
            <a:ext cx="4334534" cy="246221"/>
          </a:xfrm>
          <a:prstGeom prst="rect">
            <a:avLst/>
          </a:prstGeom>
          <a:noFill/>
        </p:spPr>
        <p:txBody>
          <a:bodyPr wrap="square" rtlCol="0">
            <a:spAutoFit/>
          </a:bodyPr>
          <a:lstStyle/>
          <a:p>
            <a:r>
              <a:rPr lang="en-GB" sz="1000" b="1" smtClean="0">
                <a:solidFill>
                  <a:srgbClr val="9F1A60"/>
                </a:solidFill>
              </a:rPr>
              <a:t>One-off costs</a:t>
            </a:r>
            <a:endParaRPr lang="en-GB" sz="600" dirty="0"/>
          </a:p>
        </p:txBody>
      </p:sp>
      <p:sp>
        <p:nvSpPr>
          <p:cNvPr id="25" name="TextBox 24"/>
          <p:cNvSpPr txBox="1"/>
          <p:nvPr/>
        </p:nvSpPr>
        <p:spPr>
          <a:xfrm>
            <a:off x="4759350" y="1429887"/>
            <a:ext cx="4334534" cy="246221"/>
          </a:xfrm>
          <a:prstGeom prst="rect">
            <a:avLst/>
          </a:prstGeom>
          <a:noFill/>
        </p:spPr>
        <p:txBody>
          <a:bodyPr wrap="square" rtlCol="0">
            <a:spAutoFit/>
          </a:bodyPr>
          <a:lstStyle/>
          <a:p>
            <a:r>
              <a:rPr lang="en-GB" sz="1000" b="1" dirty="0" smtClean="0">
                <a:solidFill>
                  <a:srgbClr val="9F1A60"/>
                </a:solidFill>
              </a:rPr>
              <a:t>Recurring costs</a:t>
            </a:r>
            <a:endParaRPr lang="en-GB" sz="600" dirty="0"/>
          </a:p>
        </p:txBody>
      </p:sp>
    </p:spTree>
    <p:extLst>
      <p:ext uri="{BB962C8B-B14F-4D97-AF65-F5344CB8AC3E}">
        <p14:creationId xmlns:p14="http://schemas.microsoft.com/office/powerpoint/2010/main" val="1607734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4760962" y="1004761"/>
            <a:ext cx="4383023" cy="5319844"/>
          </a:xfrm>
          <a:prstGeom prst="rect">
            <a:avLst/>
          </a:prstGeom>
          <a:solidFill>
            <a:srgbClr val="9F1A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620497" y="6495403"/>
            <a:ext cx="2358930" cy="246221"/>
          </a:xfrm>
          <a:prstGeom prst="rect">
            <a:avLst/>
          </a:prstGeom>
          <a:noFill/>
        </p:spPr>
        <p:txBody>
          <a:bodyPr wrap="square" rtlCol="0">
            <a:spAutoFit/>
          </a:bodyPr>
          <a:lstStyle/>
          <a:p>
            <a:pPr algn="r"/>
            <a:r>
              <a:rPr lang="en-GB" sz="1000" dirty="0" smtClean="0">
                <a:solidFill>
                  <a:srgbClr val="9F1A60"/>
                </a:solidFill>
              </a:rPr>
              <a:t>www.yourwebsite.com</a:t>
            </a:r>
            <a:endParaRPr lang="en-GB" sz="1000" dirty="0">
              <a:solidFill>
                <a:srgbClr val="9F1A60"/>
              </a:solidFill>
            </a:endParaRPr>
          </a:p>
        </p:txBody>
      </p:sp>
      <p:sp>
        <p:nvSpPr>
          <p:cNvPr id="18" name="Picture Placeholder 17"/>
          <p:cNvSpPr>
            <a:spLocks noGrp="1"/>
          </p:cNvSpPr>
          <p:nvPr>
            <p:ph type="pic" sz="quarter" idx="13"/>
          </p:nvPr>
        </p:nvSpPr>
        <p:spPr/>
      </p:sp>
      <p:sp>
        <p:nvSpPr>
          <p:cNvPr id="11" name="TextBox 10"/>
          <p:cNvSpPr txBox="1"/>
          <p:nvPr/>
        </p:nvSpPr>
        <p:spPr>
          <a:xfrm>
            <a:off x="348342" y="1004761"/>
            <a:ext cx="3850568" cy="5401479"/>
          </a:xfrm>
          <a:prstGeom prst="rect">
            <a:avLst/>
          </a:prstGeom>
          <a:noFill/>
        </p:spPr>
        <p:txBody>
          <a:bodyPr wrap="square" rtlCol="0">
            <a:spAutoFit/>
          </a:bodyPr>
          <a:lstStyle/>
          <a:p>
            <a:r>
              <a:rPr lang="en-GB" sz="1200" b="1" dirty="0" smtClean="0">
                <a:solidFill>
                  <a:srgbClr val="9F1A60"/>
                </a:solidFill>
              </a:rPr>
              <a:t>SAVINGS AS YOU SCALE</a:t>
            </a:r>
            <a:endParaRPr lang="en-GB" sz="1200" dirty="0" smtClean="0">
              <a:solidFill>
                <a:srgbClr val="9F1A60"/>
              </a:solidFill>
            </a:endParaRPr>
          </a:p>
          <a:p>
            <a:endParaRPr lang="en-GB" sz="1200" b="1" dirty="0">
              <a:solidFill>
                <a:schemeClr val="accent1"/>
              </a:solidFill>
            </a:endParaRPr>
          </a:p>
          <a:p>
            <a:r>
              <a:rPr lang="en-GB" sz="900" dirty="0"/>
              <a:t>We know that businesses don’t stand still. They are changing — growing, contracting, evolving — all the time. So, [PRODUCT NAME] offers ‘touch of a button’ flexibility to meet changing business needs. Scaling is easy. Whether you want to add or remove seats or even sites, your service can easily be changed through our online portal. And because the system is so simple to use as you grow you don’t need to invest in more resource in-house to manage it.</a:t>
            </a:r>
          </a:p>
          <a:p>
            <a:r>
              <a:rPr lang="en-GB" sz="900" dirty="0"/>
              <a:t> </a:t>
            </a:r>
          </a:p>
          <a:p>
            <a:r>
              <a:rPr lang="en-GB" sz="900" dirty="0"/>
              <a:t>The platform also provides a one-stop-shop for all your communication needs. So while you might not need video calling now, if you want it later it can simply be added, again using your portal. And if you find your team simply isn’t using it, you can turn it off again. So you can effectively manage excess cost by making sure you’re never paying for seats or services that you don’t need</a:t>
            </a:r>
            <a:r>
              <a:rPr lang="en-GB" sz="900" dirty="0" smtClean="0"/>
              <a:t>.</a:t>
            </a:r>
          </a:p>
          <a:p>
            <a:endParaRPr lang="en-GB" sz="900" dirty="0"/>
          </a:p>
          <a:p>
            <a:endParaRPr lang="en-GB" sz="900" dirty="0" smtClean="0"/>
          </a:p>
          <a:p>
            <a:endParaRPr lang="en-GB" sz="900" dirty="0"/>
          </a:p>
          <a:p>
            <a:r>
              <a:rPr lang="en-GB" sz="1200" b="1" dirty="0" smtClean="0">
                <a:solidFill>
                  <a:srgbClr val="9F1A60"/>
                </a:solidFill>
              </a:rPr>
              <a:t>LOOKING TO THE FUTURE</a:t>
            </a:r>
          </a:p>
          <a:p>
            <a:endParaRPr lang="en-GB" sz="1200" b="1" dirty="0" smtClean="0">
              <a:solidFill>
                <a:schemeClr val="accent1"/>
              </a:solidFill>
            </a:endParaRPr>
          </a:p>
          <a:p>
            <a:r>
              <a:rPr lang="en-GB" sz="900" dirty="0"/>
              <a:t>In the coming years we’ll see a huge shift in the communications landscape, from infrastructure based on time-division multiplexing (TDM) technology to that based on internet protocol (IP). Voice over Internet Protocol (VoIP) is poised to become the new industry standard, with ISDN set for decommission across multiple countries - the “switch off” date for the UK is 2025, with some other countries even sooner  - and a mass migration to next-generation cloud and mobile voice services. Such changes have had impacted the ways in which people work, giving rise to a growing mobile workforce.</a:t>
            </a:r>
          </a:p>
          <a:p>
            <a:r>
              <a:rPr lang="en-GB" sz="900" dirty="0"/>
              <a:t> </a:t>
            </a:r>
          </a:p>
          <a:p>
            <a:r>
              <a:rPr lang="en-GB" sz="900" dirty="0"/>
              <a:t>Looking to the future, your business can’t afford to get left behind with an expensive and out-of-date PBX with legacy PSTN lines that no longer connect. Not only that, but it’s vital that you keep up with the increasingly mobile needs of your workforce. This is where an investment in hosted services is a flexible way to future-proof your organisation’s infrastructure against the inevitable demise of the legacy network, without risking costly inefficiencies or communications downtime.</a:t>
            </a:r>
          </a:p>
          <a:p>
            <a:endParaRPr lang="en-GB" sz="900" dirty="0"/>
          </a:p>
        </p:txBody>
      </p:sp>
      <p:sp>
        <p:nvSpPr>
          <p:cNvPr id="15" name="TextBox 14"/>
          <p:cNvSpPr txBox="1"/>
          <p:nvPr/>
        </p:nvSpPr>
        <p:spPr>
          <a:xfrm>
            <a:off x="5076707" y="1365319"/>
            <a:ext cx="3520714" cy="1800493"/>
          </a:xfrm>
          <a:prstGeom prst="rect">
            <a:avLst/>
          </a:prstGeom>
          <a:noFill/>
        </p:spPr>
        <p:txBody>
          <a:bodyPr wrap="square" rtlCol="0">
            <a:spAutoFit/>
          </a:bodyPr>
          <a:lstStyle/>
          <a:p>
            <a:r>
              <a:rPr lang="en-GB" sz="1200" b="1" dirty="0" smtClean="0">
                <a:solidFill>
                  <a:schemeClr val="bg1"/>
                </a:solidFill>
              </a:rPr>
              <a:t>WHAT COMMUNICATIONS SERVICES CAN I ACCESS?</a:t>
            </a:r>
            <a:r>
              <a:rPr lang="en-GB" sz="1200" dirty="0" smtClean="0">
                <a:solidFill>
                  <a:schemeClr val="bg1"/>
                </a:solidFill>
                <a:effectLst/>
              </a:rPr>
              <a:t> </a:t>
            </a:r>
          </a:p>
          <a:p>
            <a:endParaRPr lang="en-GB" sz="900" dirty="0">
              <a:solidFill>
                <a:schemeClr val="bg1"/>
              </a:solidFill>
            </a:endParaRPr>
          </a:p>
          <a:p>
            <a:r>
              <a:rPr lang="en-GB" sz="900" dirty="0">
                <a:solidFill>
                  <a:schemeClr val="bg1"/>
                </a:solidFill>
              </a:rPr>
              <a:t>[PRODUCT NAME] offers a wide-range of features for you to leverage as your business needs evolve. With strong core services and new hosted innovations, an advantage of [PRODUCT NAME] over PBX is that whether your employees are based at multiple sites, or working remotely, your communications are unified seamlessly without the need for a physical solution </a:t>
            </a:r>
            <a:r>
              <a:rPr lang="en-GB" sz="900" dirty="0" err="1">
                <a:solidFill>
                  <a:schemeClr val="bg1"/>
                </a:solidFill>
              </a:rPr>
              <a:t>on-premise</a:t>
            </a:r>
            <a:r>
              <a:rPr lang="en-GB" sz="900" dirty="0">
                <a:solidFill>
                  <a:schemeClr val="bg1"/>
                </a:solidFill>
              </a:rPr>
              <a:t> at each site. In addition to managing your inbound calling more easily with core features including Hunt Groups, Auto Attendants and Calling Plans, you can also manage and manipulate your employees’ working patterns for improved productivity</a:t>
            </a:r>
            <a:r>
              <a:rPr lang="en-GB" sz="900" dirty="0" smtClean="0">
                <a:solidFill>
                  <a:schemeClr val="bg1"/>
                </a:solidFill>
              </a:rPr>
              <a:t>.</a:t>
            </a:r>
            <a:endParaRPr lang="en-GB" sz="900" dirty="0">
              <a:solidFill>
                <a:schemeClr val="bg1"/>
              </a:solidFill>
            </a:endParaRPr>
          </a:p>
        </p:txBody>
      </p:sp>
      <p:sp>
        <p:nvSpPr>
          <p:cNvPr id="16" name="TextBox 15"/>
          <p:cNvSpPr txBox="1"/>
          <p:nvPr/>
        </p:nvSpPr>
        <p:spPr>
          <a:xfrm>
            <a:off x="5073797" y="3336609"/>
            <a:ext cx="1817717" cy="2585323"/>
          </a:xfrm>
          <a:prstGeom prst="rect">
            <a:avLst/>
          </a:prstGeom>
          <a:noFill/>
        </p:spPr>
        <p:txBody>
          <a:bodyPr wrap="square" rtlCol="0">
            <a:spAutoFit/>
          </a:bodyPr>
          <a:lstStyle/>
          <a:p>
            <a:r>
              <a:rPr lang="en-GB" sz="900" dirty="0" smtClean="0">
                <a:solidFill>
                  <a:schemeClr val="bg1"/>
                </a:solidFill>
              </a:rPr>
              <a:t>[PRODUCT NAME] includes the following strong core services:</a:t>
            </a:r>
          </a:p>
          <a:p>
            <a:endParaRPr lang="en-GB" sz="900" dirty="0" smtClean="0">
              <a:solidFill>
                <a:schemeClr val="bg1"/>
              </a:solidFill>
            </a:endParaRPr>
          </a:p>
          <a:p>
            <a:pPr marL="171450" indent="-171450">
              <a:buFont typeface="Arial" charset="0"/>
              <a:buChar char="•"/>
            </a:pPr>
            <a:r>
              <a:rPr lang="en-GB" sz="900" dirty="0" smtClean="0">
                <a:solidFill>
                  <a:schemeClr val="bg1"/>
                </a:solidFill>
              </a:rPr>
              <a:t>HD calls</a:t>
            </a:r>
          </a:p>
          <a:p>
            <a:pPr marL="171450" indent="-171450">
              <a:buFont typeface="Arial" charset="0"/>
              <a:buChar char="•"/>
            </a:pPr>
            <a:r>
              <a:rPr lang="en-GB" sz="900" dirty="0" smtClean="0">
                <a:solidFill>
                  <a:schemeClr val="bg1"/>
                </a:solidFill>
              </a:rPr>
              <a:t>Sophisticated call analytics</a:t>
            </a:r>
          </a:p>
          <a:p>
            <a:pPr marL="171450" indent="-171450">
              <a:buFont typeface="Arial" charset="0"/>
              <a:buChar char="•"/>
            </a:pPr>
            <a:r>
              <a:rPr lang="en-GB" sz="900" dirty="0" smtClean="0">
                <a:solidFill>
                  <a:schemeClr val="bg1"/>
                </a:solidFill>
              </a:rPr>
              <a:t>Alternative number presentation</a:t>
            </a:r>
          </a:p>
          <a:p>
            <a:pPr marL="171450" indent="-171450">
              <a:buFont typeface="Arial" charset="0"/>
              <a:buChar char="•"/>
            </a:pPr>
            <a:r>
              <a:rPr lang="en-GB" sz="900" dirty="0" smtClean="0">
                <a:solidFill>
                  <a:schemeClr val="bg1"/>
                </a:solidFill>
              </a:rPr>
              <a:t>Call/voice recording</a:t>
            </a:r>
          </a:p>
          <a:p>
            <a:pPr marL="171450" indent="-171450">
              <a:buFont typeface="Arial" charset="0"/>
              <a:buChar char="•"/>
            </a:pPr>
            <a:r>
              <a:rPr lang="en-GB" sz="900" dirty="0" smtClean="0">
                <a:solidFill>
                  <a:schemeClr val="bg1"/>
                </a:solidFill>
              </a:rPr>
              <a:t>7-year call storage</a:t>
            </a:r>
          </a:p>
          <a:p>
            <a:pPr marL="171450" indent="-171450">
              <a:buFont typeface="Arial" charset="0"/>
              <a:buChar char="•"/>
            </a:pPr>
            <a:r>
              <a:rPr lang="en-GB" sz="900" dirty="0" smtClean="0">
                <a:solidFill>
                  <a:schemeClr val="bg1"/>
                </a:solidFill>
              </a:rPr>
              <a:t>Call logging</a:t>
            </a:r>
          </a:p>
          <a:p>
            <a:pPr marL="171450" indent="-171450">
              <a:buFont typeface="Arial" charset="0"/>
              <a:buChar char="•"/>
            </a:pPr>
            <a:r>
              <a:rPr lang="en-GB" sz="900" dirty="0" smtClean="0">
                <a:solidFill>
                  <a:schemeClr val="bg1"/>
                </a:solidFill>
              </a:rPr>
              <a:t>Configurable calling plans</a:t>
            </a:r>
          </a:p>
          <a:p>
            <a:pPr marL="171450" indent="-171450">
              <a:buFont typeface="Arial" charset="0"/>
              <a:buChar char="•"/>
            </a:pPr>
            <a:r>
              <a:rPr lang="en-GB" sz="900" dirty="0" smtClean="0">
                <a:solidFill>
                  <a:schemeClr val="bg1"/>
                </a:solidFill>
              </a:rPr>
              <a:t>Hunt groups</a:t>
            </a:r>
          </a:p>
          <a:p>
            <a:pPr marL="171450" indent="-171450">
              <a:buFont typeface="Arial" charset="0"/>
              <a:buChar char="•"/>
            </a:pPr>
            <a:r>
              <a:rPr lang="en-GB" sz="900" dirty="0" smtClean="0">
                <a:solidFill>
                  <a:schemeClr val="bg1"/>
                </a:solidFill>
              </a:rPr>
              <a:t>Call handling</a:t>
            </a:r>
          </a:p>
          <a:p>
            <a:pPr marL="171450" indent="-171450">
              <a:buFont typeface="Arial" charset="0"/>
              <a:buChar char="•"/>
            </a:pPr>
            <a:r>
              <a:rPr lang="en-GB" sz="900" dirty="0" smtClean="0">
                <a:solidFill>
                  <a:schemeClr val="bg1"/>
                </a:solidFill>
              </a:rPr>
              <a:t>Hot desking</a:t>
            </a:r>
          </a:p>
          <a:p>
            <a:pPr marL="171450" indent="-171450">
              <a:buFont typeface="Arial" charset="0"/>
              <a:buChar char="•"/>
            </a:pPr>
            <a:r>
              <a:rPr lang="en-GB" sz="900" dirty="0" smtClean="0">
                <a:solidFill>
                  <a:schemeClr val="bg1"/>
                </a:solidFill>
              </a:rPr>
              <a:t>Smartphone and tablet integration</a:t>
            </a:r>
          </a:p>
          <a:p>
            <a:pPr marL="171450" indent="-171450">
              <a:buFont typeface="Arial" charset="0"/>
              <a:buChar char="•"/>
            </a:pPr>
            <a:r>
              <a:rPr lang="en-GB" sz="900" dirty="0" smtClean="0">
                <a:solidFill>
                  <a:schemeClr val="bg1"/>
                </a:solidFill>
              </a:rPr>
              <a:t>Built-in mobility with a mobile app</a:t>
            </a:r>
          </a:p>
        </p:txBody>
      </p:sp>
      <p:sp>
        <p:nvSpPr>
          <p:cNvPr id="17" name="TextBox 16"/>
          <p:cNvSpPr txBox="1"/>
          <p:nvPr/>
        </p:nvSpPr>
        <p:spPr>
          <a:xfrm>
            <a:off x="7077304" y="3336609"/>
            <a:ext cx="1520118" cy="1338828"/>
          </a:xfrm>
          <a:prstGeom prst="rect">
            <a:avLst/>
          </a:prstGeom>
          <a:noFill/>
        </p:spPr>
        <p:txBody>
          <a:bodyPr wrap="square" rtlCol="0">
            <a:spAutoFit/>
          </a:bodyPr>
          <a:lstStyle/>
          <a:p>
            <a:r>
              <a:rPr lang="en-GB" sz="900" dirty="0" smtClean="0">
                <a:solidFill>
                  <a:schemeClr val="bg1"/>
                </a:solidFill>
              </a:rPr>
              <a:t>The following additional services can be added as components or bundles as needed:</a:t>
            </a:r>
          </a:p>
          <a:p>
            <a:endParaRPr lang="en-GB" sz="900" dirty="0" smtClean="0">
              <a:solidFill>
                <a:schemeClr val="bg1"/>
              </a:solidFill>
            </a:endParaRPr>
          </a:p>
          <a:p>
            <a:pPr marL="171450" indent="-171450">
              <a:buFont typeface="Arial" charset="0"/>
              <a:buChar char="•"/>
            </a:pPr>
            <a:r>
              <a:rPr lang="en-GB" sz="900" dirty="0" smtClean="0">
                <a:solidFill>
                  <a:schemeClr val="bg1"/>
                </a:solidFill>
              </a:rPr>
              <a:t>Instant Messaging (IM)</a:t>
            </a:r>
          </a:p>
          <a:p>
            <a:pPr marL="171450" indent="-171450">
              <a:buFont typeface="Arial" charset="0"/>
              <a:buChar char="•"/>
            </a:pPr>
            <a:r>
              <a:rPr lang="en-GB" sz="900" dirty="0" smtClean="0">
                <a:solidFill>
                  <a:schemeClr val="bg1"/>
                </a:solidFill>
              </a:rPr>
              <a:t>Skype for Business</a:t>
            </a:r>
          </a:p>
          <a:p>
            <a:pPr marL="171450" indent="-171450">
              <a:buFont typeface="Arial" charset="0"/>
              <a:buChar char="•"/>
            </a:pPr>
            <a:r>
              <a:rPr lang="en-GB" sz="900" dirty="0" smtClean="0">
                <a:solidFill>
                  <a:schemeClr val="bg1"/>
                </a:solidFill>
              </a:rPr>
              <a:t>Desktop Share</a:t>
            </a:r>
          </a:p>
          <a:p>
            <a:pPr marL="171450" indent="-171450">
              <a:buFont typeface="Arial" charset="0"/>
              <a:buChar char="•"/>
            </a:pPr>
            <a:r>
              <a:rPr lang="en-GB" sz="900" dirty="0" smtClean="0">
                <a:solidFill>
                  <a:schemeClr val="bg1"/>
                </a:solidFill>
              </a:rPr>
              <a:t>CRM Integration</a:t>
            </a:r>
          </a:p>
        </p:txBody>
      </p:sp>
      <p:sp>
        <p:nvSpPr>
          <p:cNvPr id="20" name="Rectangle 19"/>
          <p:cNvSpPr/>
          <p:nvPr/>
        </p:nvSpPr>
        <p:spPr>
          <a:xfrm>
            <a:off x="9129577" y="6324605"/>
            <a:ext cx="471622" cy="533395"/>
          </a:xfrm>
          <a:prstGeom prst="rect">
            <a:avLst/>
          </a:prstGeom>
          <a:solidFill>
            <a:srgbClr val="9F1A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AD45B6A-25FD-914D-ABF2-1D9CF1F413AB}" type="slidenum">
              <a:rPr lang="en-US" sz="1100" smtClean="0"/>
              <a:t>3</a:t>
            </a:fld>
            <a:endParaRPr lang="en-US" sz="1100" dirty="0"/>
          </a:p>
        </p:txBody>
      </p:sp>
      <p:cxnSp>
        <p:nvCxnSpPr>
          <p:cNvPr id="5" name="Straight Connector 4"/>
          <p:cNvCxnSpPr/>
          <p:nvPr/>
        </p:nvCxnSpPr>
        <p:spPr>
          <a:xfrm>
            <a:off x="0" y="6324605"/>
            <a:ext cx="9906000" cy="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1264925"/>
            <a:ext cx="1926336" cy="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3837437"/>
            <a:ext cx="2072640" cy="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6714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p:cNvCxnSpPr/>
          <p:nvPr/>
        </p:nvCxnSpPr>
        <p:spPr>
          <a:xfrm>
            <a:off x="4694161" y="1264925"/>
            <a:ext cx="1596911" cy="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585216" y="1004761"/>
            <a:ext cx="4133088" cy="5319844"/>
          </a:xfrm>
          <a:prstGeom prst="rect">
            <a:avLst/>
          </a:prstGeom>
          <a:solidFill>
            <a:srgbClr val="9F1A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620497" y="6495403"/>
            <a:ext cx="2358930" cy="246221"/>
          </a:xfrm>
          <a:prstGeom prst="rect">
            <a:avLst/>
          </a:prstGeom>
          <a:noFill/>
        </p:spPr>
        <p:txBody>
          <a:bodyPr wrap="square" rtlCol="0">
            <a:spAutoFit/>
          </a:bodyPr>
          <a:lstStyle/>
          <a:p>
            <a:pPr algn="r"/>
            <a:r>
              <a:rPr lang="en-GB" sz="1000" dirty="0" smtClean="0">
                <a:solidFill>
                  <a:srgbClr val="9F1A60"/>
                </a:solidFill>
              </a:rPr>
              <a:t>www.yourwebsite.com</a:t>
            </a:r>
            <a:endParaRPr lang="en-GB" sz="1000" dirty="0">
              <a:solidFill>
                <a:srgbClr val="9F1A60"/>
              </a:solidFill>
            </a:endParaRPr>
          </a:p>
        </p:txBody>
      </p:sp>
      <p:sp>
        <p:nvSpPr>
          <p:cNvPr id="18" name="Picture Placeholder 17"/>
          <p:cNvSpPr>
            <a:spLocks noGrp="1"/>
          </p:cNvSpPr>
          <p:nvPr>
            <p:ph type="pic" sz="quarter" idx="13"/>
          </p:nvPr>
        </p:nvSpPr>
        <p:spPr/>
      </p:sp>
      <p:sp>
        <p:nvSpPr>
          <p:cNvPr id="11" name="TextBox 10"/>
          <p:cNvSpPr txBox="1"/>
          <p:nvPr/>
        </p:nvSpPr>
        <p:spPr>
          <a:xfrm>
            <a:off x="5175247" y="1004761"/>
            <a:ext cx="3652002" cy="3093154"/>
          </a:xfrm>
          <a:prstGeom prst="rect">
            <a:avLst/>
          </a:prstGeom>
          <a:noFill/>
        </p:spPr>
        <p:txBody>
          <a:bodyPr wrap="square" rtlCol="0">
            <a:spAutoFit/>
          </a:bodyPr>
          <a:lstStyle/>
          <a:p>
            <a:r>
              <a:rPr lang="en-GB" sz="1200" b="1" dirty="0" smtClean="0">
                <a:solidFill>
                  <a:srgbClr val="9F1A60"/>
                </a:solidFill>
              </a:rPr>
              <a:t>IN CONCLUSION</a:t>
            </a:r>
          </a:p>
          <a:p>
            <a:endParaRPr lang="en-GB" sz="1200" b="1" dirty="0">
              <a:solidFill>
                <a:schemeClr val="accent1"/>
              </a:solidFill>
            </a:endParaRPr>
          </a:p>
          <a:p>
            <a:r>
              <a:rPr lang="en-GB" sz="900" i="1" dirty="0" smtClean="0">
                <a:solidFill>
                  <a:srgbClr val="9F1A60"/>
                </a:solidFill>
              </a:rPr>
              <a:t>Why </a:t>
            </a:r>
            <a:r>
              <a:rPr lang="en-GB" sz="900" i="1" dirty="0">
                <a:solidFill>
                  <a:srgbClr val="9F1A60"/>
                </a:solidFill>
              </a:rPr>
              <a:t>hosted voice?</a:t>
            </a:r>
            <a:r>
              <a:rPr lang="en-GB" sz="900" i="1" dirty="0"/>
              <a:t> </a:t>
            </a:r>
            <a:endParaRPr lang="en-GB" sz="900" i="1" dirty="0" smtClean="0"/>
          </a:p>
          <a:p>
            <a:r>
              <a:rPr lang="en-GB" sz="900" dirty="0" smtClean="0"/>
              <a:t>If </a:t>
            </a:r>
            <a:r>
              <a:rPr lang="en-GB" sz="900" dirty="0"/>
              <a:t>you’re undertaking a cost–benefit analysis (CBA) on a new voice and Unified Communications solution, [PRODUCT NAME] offers the best of both worlds, a quantifiable cost saving and the promise of additional efficiencies for your business, all with total flexibility.</a:t>
            </a:r>
          </a:p>
          <a:p>
            <a:r>
              <a:rPr lang="en-GB" sz="900" dirty="0"/>
              <a:t> </a:t>
            </a:r>
          </a:p>
          <a:p>
            <a:r>
              <a:rPr lang="en-GB" sz="900" i="1" dirty="0">
                <a:solidFill>
                  <a:srgbClr val="9F1A60"/>
                </a:solidFill>
              </a:rPr>
              <a:t>Why now? </a:t>
            </a:r>
            <a:endParaRPr lang="en-GB" sz="900" i="1" dirty="0" smtClean="0">
              <a:solidFill>
                <a:srgbClr val="9F1A60"/>
              </a:solidFill>
            </a:endParaRPr>
          </a:p>
          <a:p>
            <a:r>
              <a:rPr lang="en-GB" sz="900" dirty="0" smtClean="0"/>
              <a:t>In </a:t>
            </a:r>
            <a:r>
              <a:rPr lang="en-GB" sz="900" dirty="0"/>
              <a:t>addition to the in-life cost efficiencies versus an </a:t>
            </a:r>
            <a:r>
              <a:rPr lang="en-GB" sz="900" dirty="0" err="1"/>
              <a:t>on-premise</a:t>
            </a:r>
            <a:r>
              <a:rPr lang="en-GB" sz="900" dirty="0"/>
              <a:t> solution, [PRODUCT NAME] ensures seamless connectivity as your business scales and as technology inevitably evolves. In this way, an investment in hosted voice is an investment in your business’ future, protecting your organisation’s infrastructure against both the limitations and the demise of legacy networks.</a:t>
            </a:r>
          </a:p>
          <a:p>
            <a:r>
              <a:rPr lang="en-GB" sz="900" dirty="0"/>
              <a:t> </a:t>
            </a:r>
          </a:p>
          <a:p>
            <a:r>
              <a:rPr lang="en-GB" sz="900" dirty="0"/>
              <a:t>With [PRODUCT NAME], you’ll be confident you’ve chosen a robust system that will meet your business needs, today and tomorrow. If you’re interested in speaking to one of our team about what [PRODUCT NAME] could do for your business contact us on &lt;insert contact email&gt;.</a:t>
            </a:r>
          </a:p>
          <a:p>
            <a:endParaRPr lang="en-GB" sz="900" dirty="0"/>
          </a:p>
        </p:txBody>
      </p:sp>
      <p:sp>
        <p:nvSpPr>
          <p:cNvPr id="15" name="TextBox 14"/>
          <p:cNvSpPr txBox="1"/>
          <p:nvPr/>
        </p:nvSpPr>
        <p:spPr>
          <a:xfrm>
            <a:off x="866420" y="1365319"/>
            <a:ext cx="3520714" cy="4154983"/>
          </a:xfrm>
          <a:prstGeom prst="rect">
            <a:avLst/>
          </a:prstGeom>
          <a:noFill/>
        </p:spPr>
        <p:txBody>
          <a:bodyPr wrap="square" rtlCol="0">
            <a:spAutoFit/>
          </a:bodyPr>
          <a:lstStyle/>
          <a:p>
            <a:r>
              <a:rPr lang="en-GB" sz="1200" b="1" dirty="0" smtClean="0">
                <a:solidFill>
                  <a:schemeClr val="bg1"/>
                </a:solidFill>
              </a:rPr>
              <a:t>KEY BENEFITS</a:t>
            </a:r>
          </a:p>
          <a:p>
            <a:endParaRPr lang="en-GB" sz="900" dirty="0">
              <a:solidFill>
                <a:schemeClr val="bg1"/>
              </a:solidFill>
            </a:endParaRPr>
          </a:p>
          <a:p>
            <a:r>
              <a:rPr lang="en-GB" sz="900" b="1" dirty="0" smtClean="0">
                <a:solidFill>
                  <a:schemeClr val="bg1"/>
                </a:solidFill>
              </a:rPr>
              <a:t>RAPID DEPLOYMENT: </a:t>
            </a:r>
            <a:r>
              <a:rPr lang="en-GB" sz="900" dirty="0" smtClean="0">
                <a:solidFill>
                  <a:schemeClr val="bg1"/>
                </a:solidFill>
              </a:rPr>
              <a:t>setting up the service and plugging the desk phones into a data network is quick and easy, ensuring your team can get on with </a:t>
            </a:r>
            <a:r>
              <a:rPr lang="en-GB" sz="900" smtClean="0">
                <a:solidFill>
                  <a:schemeClr val="bg1"/>
                </a:solidFill>
              </a:rPr>
              <a:t>serving customers</a:t>
            </a:r>
            <a:endParaRPr lang="en-GB" sz="900" dirty="0" smtClean="0">
              <a:solidFill>
                <a:schemeClr val="bg1"/>
              </a:solidFill>
            </a:endParaRPr>
          </a:p>
          <a:p>
            <a:endParaRPr lang="en-GB" sz="900" dirty="0" smtClean="0">
              <a:solidFill>
                <a:schemeClr val="bg1"/>
              </a:solidFill>
            </a:endParaRPr>
          </a:p>
          <a:p>
            <a:r>
              <a:rPr lang="en-GB" sz="900" b="1" dirty="0" smtClean="0">
                <a:solidFill>
                  <a:schemeClr val="bg1"/>
                </a:solidFill>
              </a:rPr>
              <a:t>IMPROVED CUSTOMER SERVICE: </a:t>
            </a:r>
            <a:r>
              <a:rPr lang="en-GB" sz="900" dirty="0" smtClean="0">
                <a:solidFill>
                  <a:schemeClr val="bg1"/>
                </a:solidFill>
              </a:rPr>
              <a:t>businesses must provide high-quality customer service across all channels. [PRODUCT NAME] offers:</a:t>
            </a:r>
          </a:p>
          <a:p>
            <a:pPr marL="171450" indent="-171450">
              <a:buFont typeface="Arial" charset="0"/>
              <a:buChar char="•"/>
            </a:pPr>
            <a:r>
              <a:rPr lang="en-GB" sz="900" dirty="0" smtClean="0">
                <a:solidFill>
                  <a:schemeClr val="bg1"/>
                </a:solidFill>
              </a:rPr>
              <a:t>HD voice, so your team can always understand customers</a:t>
            </a:r>
          </a:p>
          <a:p>
            <a:pPr marL="171450" indent="-171450">
              <a:buFont typeface="Arial" charset="0"/>
              <a:buChar char="•"/>
            </a:pPr>
            <a:r>
              <a:rPr lang="en-GB" sz="900" dirty="0" smtClean="0">
                <a:solidFill>
                  <a:schemeClr val="bg1"/>
                </a:solidFill>
              </a:rPr>
              <a:t>The ability to answer calls anywhere, on any device so customers never have to wait</a:t>
            </a:r>
          </a:p>
          <a:p>
            <a:pPr marL="171450" indent="-171450">
              <a:buFont typeface="Arial" charset="0"/>
              <a:buChar char="•"/>
            </a:pPr>
            <a:r>
              <a:rPr lang="en-GB" sz="900" dirty="0" smtClean="0">
                <a:solidFill>
                  <a:schemeClr val="bg1"/>
                </a:solidFill>
              </a:rPr>
              <a:t>Calling Line/Name presentation so calls are always answered in the correct manner</a:t>
            </a:r>
          </a:p>
          <a:p>
            <a:pPr marL="171450" indent="-171450">
              <a:buFont typeface="Arial" charset="0"/>
              <a:buChar char="•"/>
            </a:pPr>
            <a:r>
              <a:rPr lang="en-GB" sz="900" dirty="0" smtClean="0">
                <a:solidFill>
                  <a:schemeClr val="bg1"/>
                </a:solidFill>
              </a:rPr>
              <a:t>Calls routed to staff based on their experience, so customers can get an answer quickly</a:t>
            </a:r>
          </a:p>
          <a:p>
            <a:pPr marL="171450" indent="-171450">
              <a:buFont typeface="Arial" charset="0"/>
              <a:buChar char="•"/>
            </a:pPr>
            <a:r>
              <a:rPr lang="en-GB" sz="900" dirty="0" smtClean="0">
                <a:solidFill>
                  <a:schemeClr val="bg1"/>
                </a:solidFill>
              </a:rPr>
              <a:t>A consistent experience e.g. the same on hold message to customers whatever department they’re contacting</a:t>
            </a:r>
          </a:p>
          <a:p>
            <a:pPr marL="171450" indent="-171450">
              <a:buFont typeface="Arial" charset="0"/>
              <a:buChar char="•"/>
            </a:pPr>
            <a:r>
              <a:rPr lang="en-GB" sz="900" dirty="0" smtClean="0">
                <a:solidFill>
                  <a:schemeClr val="bg1"/>
                </a:solidFill>
              </a:rPr>
              <a:t>Record calls for training and PCI compliance</a:t>
            </a:r>
          </a:p>
          <a:p>
            <a:endParaRPr lang="en-GB" sz="900" b="1" dirty="0" smtClean="0">
              <a:solidFill>
                <a:schemeClr val="bg1"/>
              </a:solidFill>
            </a:endParaRPr>
          </a:p>
          <a:p>
            <a:r>
              <a:rPr lang="en-GB" sz="900" b="1" dirty="0" smtClean="0">
                <a:solidFill>
                  <a:schemeClr val="bg1"/>
                </a:solidFill>
              </a:rPr>
              <a:t>FASTER COLLABORATION: </a:t>
            </a:r>
            <a:r>
              <a:rPr lang="en-GB" sz="900" dirty="0" smtClean="0">
                <a:solidFill>
                  <a:schemeClr val="bg1"/>
                </a:solidFill>
              </a:rPr>
              <a:t>communicating in real-time across multiple sites can be challenging. Group call handling and unified communications apps on mobiles, tablets and desktops help speed the flow of communications across your business.  Extension dialling and BLF (Busy Lamp Field) also helps</a:t>
            </a:r>
          </a:p>
          <a:p>
            <a:endParaRPr lang="en-GB" sz="900" dirty="0" smtClean="0">
              <a:solidFill>
                <a:schemeClr val="bg1"/>
              </a:solidFill>
            </a:endParaRPr>
          </a:p>
          <a:p>
            <a:r>
              <a:rPr lang="en-GB" sz="900" b="1" dirty="0" smtClean="0">
                <a:solidFill>
                  <a:schemeClr val="bg1"/>
                </a:solidFill>
              </a:rPr>
              <a:t>REDUCED COSTS: </a:t>
            </a:r>
            <a:r>
              <a:rPr lang="en-GB" sz="900" dirty="0" smtClean="0">
                <a:solidFill>
                  <a:schemeClr val="bg1"/>
                </a:solidFill>
              </a:rPr>
              <a:t>consolidating your ‘voice estate’ to a single provider has proven cost advantages. With infrastructure savings and free calls between all staff across sites both up-front costs and monthly bills will be reduced.</a:t>
            </a:r>
          </a:p>
        </p:txBody>
      </p:sp>
      <p:sp>
        <p:nvSpPr>
          <p:cNvPr id="20" name="Rectangle 19"/>
          <p:cNvSpPr/>
          <p:nvPr/>
        </p:nvSpPr>
        <p:spPr>
          <a:xfrm>
            <a:off x="9129577" y="6324605"/>
            <a:ext cx="471622" cy="533395"/>
          </a:xfrm>
          <a:prstGeom prst="rect">
            <a:avLst/>
          </a:prstGeom>
          <a:solidFill>
            <a:srgbClr val="9F1A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AD45B6A-25FD-914D-ABF2-1D9CF1F413AB}" type="slidenum">
              <a:rPr lang="en-US" sz="1100" smtClean="0"/>
              <a:t>4</a:t>
            </a:fld>
            <a:endParaRPr lang="en-US" sz="1100" dirty="0"/>
          </a:p>
        </p:txBody>
      </p:sp>
      <p:cxnSp>
        <p:nvCxnSpPr>
          <p:cNvPr id="5" name="Straight Connector 4"/>
          <p:cNvCxnSpPr/>
          <p:nvPr/>
        </p:nvCxnSpPr>
        <p:spPr>
          <a:xfrm>
            <a:off x="0" y="6324605"/>
            <a:ext cx="9906000" cy="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2548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haredContentType xmlns="Microsoft.SharePoint.Taxonomy.ContentTypeSync" SourceId="242584ab-b7b4-45ad-9c64-f936d5cb8ab7" ContentTypeId="0x0101005EEE68971716474CABDF87371185FDEC00EC6EA5ED20A94112869E9D0DC08914F4" PreviousValue="false"/>
</file>

<file path=customXml/item2.xml><?xml version="1.0" encoding="utf-8"?>
<ct:contentTypeSchema xmlns:ct="http://schemas.microsoft.com/office/2006/metadata/contentType" xmlns:ma="http://schemas.microsoft.com/office/2006/metadata/properties/metaAttributes" ct:_="" ma:_="" ma:contentTypeName="BT Default Item" ma:contentTypeID="0x0101005EEE68971716474CABDF87371185FDEC00EC6EA5ED20A94112869E9D0DC08914F4005E8A76A01F25DB4EB6EB3FF151FFD8F0" ma:contentTypeVersion="13" ma:contentTypeDescription="Default item with a two year maximum retention period." ma:contentTypeScope="" ma:versionID="4475c44da445dcca9c7895d2a84c9777">
  <xsd:schema xmlns:xsd="http://www.w3.org/2001/XMLSchema" xmlns:xs="http://www.w3.org/2001/XMLSchema" xmlns:p="http://schemas.microsoft.com/office/2006/metadata/properties" xmlns:ns2="e0e35bac-e255-4a69-af54-5f01336af94f" targetNamespace="http://schemas.microsoft.com/office/2006/metadata/properties" ma:root="true" ma:fieldsID="9dd834e87a42e4a98bcf1dd3b7c2d548" ns2:_="">
    <xsd:import namespace="e0e35bac-e255-4a69-af54-5f01336af94f"/>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BT_x0020_Document_x0020_Owner" minOccurs="0"/>
                <xsd:element ref="ns2:BT_x0020_Data_x0020_Classifi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e35bac-e255-4a69-af54-5f01336af94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4d0e5215-e656-4dd4-beff-4d8e21d1b6bd}" ma:internalName="TaxCatchAll" ma:showField="CatchAllData" ma:web="dd3ee304-2d96-4fb2-b816-551c3f53733e">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4d0e5215-e656-4dd4-beff-4d8e21d1b6bd}" ma:internalName="TaxCatchAllLabel" ma:readOnly="true" ma:showField="CatchAllDataLabel" ma:web="dd3ee304-2d96-4fb2-b816-551c3f53733e">
      <xsd:complexType>
        <xsd:complexContent>
          <xsd:extension base="dms:MultiChoiceLookup">
            <xsd:sequence>
              <xsd:element name="Value" type="dms:Lookup" maxOccurs="unbounded" minOccurs="0" nillable="true"/>
            </xsd:sequence>
          </xsd:extension>
        </xsd:complexContent>
      </xsd:complexType>
    </xsd:element>
    <xsd:element name="BT_x0020_Document_x0020_Owner" ma:index="13" nillable="true" ma:displayName="BT Content Owner" ma:list="UserInfo" ma:SharePointGroup="0" ma:internalName="BT_x0020_Document_x0020_Owner"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T_x0020_Data_x0020_Classification" ma:index="14" nillable="true" ma:displayName="BT Data Classification" ma:default="In Confidence" ma:description="To understand more about BT Data Classifications: https://office.bt.com/sites/BTFixIt/Lists/How%20To%20Articles/DispForm_Cust.aspx?ID=1937&#10;&#10;Please note that data classified as IN STRICTEST CONFIDENCE must be encrypted before it is uploaded to office.bt.com.&#10;&#10;To understand how to easily encrypt IN STRICTEST CONFIDENCE information: https://office.bt.com/sites/BTFixIt/SitePages/view.aspx?article=11561" ma:format="Dropdown" ma:internalName="BT_x0020_Data_x0020_Classification">
      <xsd:simpleType>
        <xsd:restriction base="dms:Choice">
          <xsd:enumeration value="Public"/>
          <xsd:enumeration value="BT Internal"/>
          <xsd:enumeration value="In Confidence"/>
          <xsd:enumeration value="In Strictest Confidenc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customXsn xmlns="http://schemas.microsoft.com/office/2006/metadata/customXsn">
  <xsnLocation/>
  <cached>True</cached>
  <openByDefault>False</openByDefault>
  <xsnScope/>
</customXsn>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6.xml><?xml version="1.0" encoding="utf-8"?>
<p:properties xmlns:p="http://schemas.microsoft.com/office/2006/metadata/properties" xmlns:xsi="http://www.w3.org/2001/XMLSchema-instance" xmlns:pc="http://schemas.microsoft.com/office/infopath/2007/PartnerControls">
  <documentManagement>
    <BT_x0020_Document_x0020_Owner xmlns="e0e35bac-e255-4a69-af54-5f01336af94f">
      <UserInfo>
        <DisplayName>IUSER\802755702</DisplayName>
        <AccountId>2181</AccountId>
        <AccountType/>
      </UserInfo>
    </BT_x0020_Document_x0020_Owner>
    <BT_x0020_Data_x0020_Classification xmlns="e0e35bac-e255-4a69-af54-5f01336af94f">In Confidence</BT_x0020_Data_x0020_Classification>
    <TaxCatchAll xmlns="e0e35bac-e255-4a69-af54-5f01336af94f"/>
    <_dlc_DocId xmlns="e0e35bac-e255-4a69-af54-5f01336af94f">FXKM3USVKQV5-12-219887</_dlc_DocId>
    <_dlc_DocIdUrl xmlns="e0e35bac-e255-4a69-af54-5f01336af94f">
      <Url>https://office.bt.com/sites/btwholesaleproducts/_layouts/DocIdRedir.aspx?ID=FXKM3USVKQV5-12-219887</Url>
      <Description>FXKM3USVKQV5-12-219887</Description>
    </_dlc_DocIdUrl>
  </documentManagement>
</p:properties>
</file>

<file path=customXml/itemProps1.xml><?xml version="1.0" encoding="utf-8"?>
<ds:datastoreItem xmlns:ds="http://schemas.openxmlformats.org/officeDocument/2006/customXml" ds:itemID="{E8ABF561-9FF8-41B8-AD13-79E9B325BC7C}"/>
</file>

<file path=customXml/itemProps2.xml><?xml version="1.0" encoding="utf-8"?>
<ds:datastoreItem xmlns:ds="http://schemas.openxmlformats.org/officeDocument/2006/customXml" ds:itemID="{8EB26E45-8E49-4F13-A0A8-58DF8A61C59E}"/>
</file>

<file path=customXml/itemProps3.xml><?xml version="1.0" encoding="utf-8"?>
<ds:datastoreItem xmlns:ds="http://schemas.openxmlformats.org/officeDocument/2006/customXml" ds:itemID="{75ED5CF8-0EC7-4FCB-BEDD-D496794FD999}"/>
</file>

<file path=customXml/itemProps4.xml><?xml version="1.0" encoding="utf-8"?>
<ds:datastoreItem xmlns:ds="http://schemas.openxmlformats.org/officeDocument/2006/customXml" ds:itemID="{EF7F754B-14C2-4C46-B30B-EB3690ACBA34}"/>
</file>

<file path=customXml/itemProps5.xml><?xml version="1.0" encoding="utf-8"?>
<ds:datastoreItem xmlns:ds="http://schemas.openxmlformats.org/officeDocument/2006/customXml" ds:itemID="{C4A69884-F14E-4A57-912E-A6230299DC0A}"/>
</file>

<file path=customXml/itemProps6.xml><?xml version="1.0" encoding="utf-8"?>
<ds:datastoreItem xmlns:ds="http://schemas.openxmlformats.org/officeDocument/2006/customXml" ds:itemID="{4D598FA1-400B-49DE-8679-58FF432C8808}"/>
</file>

<file path=docProps/app.xml><?xml version="1.0" encoding="utf-8"?>
<Properties xmlns="http://schemas.openxmlformats.org/officeDocument/2006/extended-properties" xmlns:vt="http://schemas.openxmlformats.org/officeDocument/2006/docPropsVTypes">
  <Template>Office Theme</Template>
  <TotalTime>223</TotalTime>
  <Words>2048</Words>
  <Application>Microsoft Office PowerPoint</Application>
  <PresentationFormat>A4 Paper (210x297 mm)</PresentationFormat>
  <Paragraphs>286</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firuze.french@agent3.com</dc:creator>
  <cp:lastModifiedBy>Kiernan,JJ,John,KGM R</cp:lastModifiedBy>
  <cp:revision>19</cp:revision>
  <dcterms:created xsi:type="dcterms:W3CDTF">2017-02-06T12:14:52Z</dcterms:created>
  <dcterms:modified xsi:type="dcterms:W3CDTF">2017-04-05T14:17:49Z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0x0101005EEE68971716474CABDF87371185FDEC00EC6EA5ED20A94112869E9D0DC08914F4005E8A76A01F25DB4EB6EB3FF151FFD8F0</vt:lpwstr>
  </property>
  <property fmtid="{D5CDD505-2E9C-101B-9397-08002B2CF9AE}" pid="3" name="_dlc_DocIdItemGuid">
    <vt:lpwstr>c867e929-4a81-4c86-b07d-3289b668629b</vt:lpwstr>
  </property>
</Properties>
</file>