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37"/>
  </p:notesMasterIdLst>
  <p:sldIdLst>
    <p:sldId id="292" r:id="rId8"/>
    <p:sldId id="294" r:id="rId9"/>
    <p:sldId id="295" r:id="rId10"/>
    <p:sldId id="316" r:id="rId11"/>
    <p:sldId id="321" r:id="rId12"/>
    <p:sldId id="322" r:id="rId13"/>
    <p:sldId id="323" r:id="rId14"/>
    <p:sldId id="320" r:id="rId15"/>
    <p:sldId id="324" r:id="rId16"/>
    <p:sldId id="325" r:id="rId17"/>
    <p:sldId id="326" r:id="rId18"/>
    <p:sldId id="331" r:id="rId19"/>
    <p:sldId id="360" r:id="rId20"/>
    <p:sldId id="361" r:id="rId21"/>
    <p:sldId id="362" r:id="rId22"/>
    <p:sldId id="363" r:id="rId23"/>
    <p:sldId id="364" r:id="rId24"/>
    <p:sldId id="365" r:id="rId25"/>
    <p:sldId id="349" r:id="rId26"/>
    <p:sldId id="351" r:id="rId27"/>
    <p:sldId id="350" r:id="rId28"/>
    <p:sldId id="352" r:id="rId29"/>
    <p:sldId id="354" r:id="rId30"/>
    <p:sldId id="355" r:id="rId31"/>
    <p:sldId id="356" r:id="rId32"/>
    <p:sldId id="357" r:id="rId33"/>
    <p:sldId id="358" r:id="rId34"/>
    <p:sldId id="359" r:id="rId35"/>
    <p:sldId id="257" r:id="rId36"/>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32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61" autoAdjust="0"/>
  </p:normalViewPr>
  <p:slideViewPr>
    <p:cSldViewPr snapToGrid="0" showGuides="1">
      <p:cViewPr varScale="1">
        <p:scale>
          <a:sx n="113" d="100"/>
          <a:sy n="113" d="100"/>
        </p:scale>
        <p:origin x="414" y="102"/>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27/04/2018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 xmlns:a16="http://schemas.microsoft.com/office/drawing/2014/main"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 xmlns:a16="http://schemas.microsoft.com/office/drawing/2014/main"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6" name="Picture 5">
            <a:extLst>
              <a:ext uri="{FF2B5EF4-FFF2-40B4-BE49-F238E27FC236}">
                <a16:creationId xmlns="" xmlns:a16="http://schemas.microsoft.com/office/drawing/2014/main"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pic>
        <p:nvPicPr>
          <p:cNvPr id="7" name="Picture 6">
            <a:extLst>
              <a:ext uri="{FF2B5EF4-FFF2-40B4-BE49-F238E27FC236}">
                <a16:creationId xmlns="" xmlns:a16="http://schemas.microsoft.com/office/drawing/2014/main"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a:t>
            </a:r>
            <a:r>
              <a:rPr lang="en-GB" sz="1000" dirty="0" smtClean="0">
                <a:solidFill>
                  <a:schemeClr val="accent1"/>
                </a:solidFill>
              </a:rPr>
              <a:t>2018</a:t>
            </a:r>
            <a:endParaRPr lang="en-GB" sz="1000" dirty="0">
              <a:solidFill>
                <a:schemeClr val="accent1"/>
              </a:solidFill>
            </a:endParaRPr>
          </a:p>
        </p:txBody>
      </p:sp>
      <p:pic>
        <p:nvPicPr>
          <p:cNvPr id="9" name="Picture 8">
            <a:extLst>
              <a:ext uri="{FF2B5EF4-FFF2-40B4-BE49-F238E27FC236}">
                <a16:creationId xmlns="" xmlns:a16="http://schemas.microsoft.com/office/drawing/2014/main"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twholesale.com/pages/static/sales-tools/ethernet-order.htm"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twholesale.com/"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itle 5">
            <a:extLst>
              <a:ext uri="{FF2B5EF4-FFF2-40B4-BE49-F238E27FC236}">
                <a16:creationId xmlns="" xmlns:a16="http://schemas.microsoft.com/office/drawing/2014/main" id="{226863DD-BEA9-4A40-A432-142D2340EA74}"/>
              </a:ext>
            </a:extLst>
          </p:cNvPr>
          <p:cNvSpPr>
            <a:spLocks noGrp="1"/>
          </p:cNvSpPr>
          <p:nvPr>
            <p:ph type="ctrTitle"/>
          </p:nvPr>
        </p:nvSpPr>
        <p:spPr>
          <a:xfrm>
            <a:off x="503999" y="2032833"/>
            <a:ext cx="10401067" cy="1189930"/>
          </a:xfrm>
        </p:spPr>
        <p:txBody>
          <a:bodyPr/>
          <a:lstStyle/>
          <a:p>
            <a:r>
              <a:rPr lang="en-GB" dirty="0"/>
              <a:t>Placing an </a:t>
            </a:r>
            <a:r>
              <a:rPr lang="en-GB" dirty="0" smtClean="0"/>
              <a:t>order for E-LAN and </a:t>
            </a:r>
            <a:br>
              <a:rPr lang="en-GB" dirty="0" smtClean="0"/>
            </a:br>
            <a:r>
              <a:rPr lang="en-GB" dirty="0" err="1" smtClean="0"/>
              <a:t>Etherflow</a:t>
            </a:r>
            <a:r>
              <a:rPr lang="en-GB" dirty="0" smtClean="0"/>
              <a:t> Dynamic</a:t>
            </a:r>
            <a:endParaRPr lang="en-GB" dirty="0"/>
          </a:p>
        </p:txBody>
      </p:sp>
      <p:sp>
        <p:nvSpPr>
          <p:cNvPr id="8" name="Subtitle 7">
            <a:extLst>
              <a:ext uri="{FF2B5EF4-FFF2-40B4-BE49-F238E27FC236}">
                <a16:creationId xmlns="" xmlns:a16="http://schemas.microsoft.com/office/drawing/2014/main" id="{6509E338-C459-4E85-BA08-BFD3573C8317}"/>
              </a:ext>
            </a:extLst>
          </p:cNvPr>
          <p:cNvSpPr>
            <a:spLocks noGrp="1"/>
          </p:cNvSpPr>
          <p:nvPr>
            <p:ph type="subTitle" idx="1"/>
          </p:nvPr>
        </p:nvSpPr>
        <p:spPr>
          <a:xfrm>
            <a:off x="503999" y="3124961"/>
            <a:ext cx="8640000" cy="718167"/>
          </a:xfrm>
        </p:spPr>
        <p:txBody>
          <a:bodyPr/>
          <a:lstStyle/>
          <a:p>
            <a:r>
              <a:rPr lang="en-US" dirty="0"/>
              <a:t>BT Wholesale Online</a:t>
            </a:r>
          </a:p>
          <a:p>
            <a:r>
              <a:rPr lang="en-US" dirty="0" smtClean="0"/>
              <a:t>V2</a:t>
            </a:r>
            <a:endParaRPr lang="en-US" dirty="0"/>
          </a:p>
        </p:txBody>
      </p:sp>
      <p:sp>
        <p:nvSpPr>
          <p:cNvPr id="5" name="Footer Placeholder 1">
            <a:extLst>
              <a:ext uri="{FF2B5EF4-FFF2-40B4-BE49-F238E27FC236}">
                <a16:creationId xmlns="" xmlns:a16="http://schemas.microsoft.com/office/drawing/2014/main"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636712" y="1040337"/>
            <a:ext cx="6099288" cy="5114930"/>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3: Choose a Network</a:t>
            </a:r>
          </a:p>
          <a:p>
            <a:endParaRPr lang="en-GB" sz="1100" dirty="0">
              <a:latin typeface="Arial" panose="020B0604020202020204" pitchFamily="34" charset="0"/>
              <a:cs typeface="Arial" panose="020B0604020202020204" pitchFamily="34" charset="0"/>
            </a:endParaRPr>
          </a:p>
          <a:p>
            <a:r>
              <a:rPr lang="en-GB" sz="1600" b="0" dirty="0">
                <a:latin typeface="+mn-lt"/>
              </a:rPr>
              <a:t>You’ll begin by configuring your </a:t>
            </a:r>
            <a:r>
              <a:rPr lang="en-GB" sz="1600" b="0" dirty="0" smtClean="0">
                <a:latin typeface="+mn-lt"/>
              </a:rPr>
              <a:t>E-LAN.</a:t>
            </a:r>
            <a:endParaRPr lang="en-GB" sz="1600" b="0" dirty="0">
              <a:latin typeface="+mn-lt"/>
            </a:endParaRPr>
          </a:p>
          <a:p>
            <a:endParaRPr lang="en-GB" sz="1600" b="0" dirty="0">
              <a:latin typeface="+mn-lt"/>
            </a:endParaRPr>
          </a:p>
          <a:p>
            <a:r>
              <a:rPr lang="en-GB" sz="1600" b="0" dirty="0">
                <a:latin typeface="+mn-lt"/>
              </a:rPr>
              <a:t>First, you’ll need to tell us what network (ETHN) you wish the </a:t>
            </a:r>
            <a:r>
              <a:rPr lang="en-GB" sz="1600" b="0" dirty="0" err="1">
                <a:latin typeface="+mn-lt"/>
              </a:rPr>
              <a:t>Etherway</a:t>
            </a:r>
            <a:r>
              <a:rPr lang="en-GB" sz="1600" b="0" dirty="0">
                <a:latin typeface="+mn-lt"/>
              </a:rPr>
              <a:t> order to be placed against</a:t>
            </a:r>
            <a:r>
              <a:rPr lang="en-GB" sz="1600" b="0" dirty="0" smtClean="0">
                <a:latin typeface="+mn-lt"/>
              </a:rPr>
              <a:t>.</a:t>
            </a:r>
          </a:p>
          <a:p>
            <a:endParaRPr lang="en-GB" sz="1600" b="0" dirty="0">
              <a:latin typeface="+mn-lt"/>
            </a:endParaRPr>
          </a:p>
          <a:p>
            <a:r>
              <a:rPr lang="en-GB" sz="1600" b="0" dirty="0" smtClean="0">
                <a:latin typeface="+mn-lt"/>
              </a:rPr>
              <a:t>If you’ve previously placed an order with us, we’ll default this to the most recently used network to save you some time.</a:t>
            </a:r>
          </a:p>
          <a:p>
            <a:endParaRPr lang="en-GB" sz="1600" b="0" dirty="0">
              <a:latin typeface="+mn-lt"/>
            </a:endParaRPr>
          </a:p>
          <a:p>
            <a:r>
              <a:rPr lang="en-GB" sz="1600" b="0" dirty="0" smtClean="0">
                <a:latin typeface="+mn-lt"/>
              </a:rPr>
              <a:t>If you need to change is:</a:t>
            </a:r>
            <a:endParaRPr lang="en-GB" sz="1600" b="0" dirty="0">
              <a:latin typeface="+mn-lt"/>
            </a:endParaRPr>
          </a:p>
          <a:p>
            <a:endParaRPr lang="en-GB" sz="1600" b="0" dirty="0">
              <a:latin typeface="+mn-lt"/>
            </a:endParaRPr>
          </a:p>
          <a:p>
            <a:pPr marL="342900" indent="-342900">
              <a:buFont typeface="+mj-lt"/>
              <a:buAutoNum type="arabicPeriod"/>
            </a:pPr>
            <a:r>
              <a:rPr lang="en-GB" sz="1600" b="0" dirty="0" smtClean="0">
                <a:latin typeface="+mn-lt"/>
              </a:rPr>
              <a:t>Click ‘Change network’</a:t>
            </a:r>
            <a:endParaRPr lang="en-GB" sz="1600" b="0" dirty="0">
              <a:latin typeface="+mn-lt"/>
            </a:endParaRPr>
          </a:p>
        </p:txBody>
      </p:sp>
      <p:sp>
        <p:nvSpPr>
          <p:cNvPr id="5" name="Oval 4"/>
          <p:cNvSpPr/>
          <p:nvPr/>
        </p:nvSpPr>
        <p:spPr>
          <a:xfrm>
            <a:off x="7433221" y="298403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201698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986982" y="1058334"/>
            <a:ext cx="5749017" cy="5080000"/>
          </a:xfrm>
          <a:prstGeom prst="rect">
            <a:avLst/>
          </a:prstGeom>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3: Choose a Network</a:t>
            </a:r>
          </a:p>
          <a:p>
            <a:endParaRPr lang="en-GB" sz="1100" dirty="0">
              <a:latin typeface="Arial" panose="020B0604020202020204" pitchFamily="34" charset="0"/>
              <a:cs typeface="Arial" panose="020B0604020202020204" pitchFamily="34" charset="0"/>
            </a:endParaRPr>
          </a:p>
          <a:p>
            <a:r>
              <a:rPr lang="en-GB" sz="1600" b="0" dirty="0">
                <a:latin typeface="+mn-lt"/>
              </a:rPr>
              <a:t>If you have recently entered a Wholesale Ethernet order via the new journey, the most recently used network will be displayed in the ‘Recent Network’ tab. If you wish to use this network, you can just click ‘Confirm’ to continue.</a:t>
            </a:r>
          </a:p>
          <a:p>
            <a:endParaRPr lang="en-GB" sz="1600" b="0" dirty="0">
              <a:latin typeface="+mn-lt"/>
            </a:endParaRPr>
          </a:p>
          <a:p>
            <a:r>
              <a:rPr lang="en-GB" sz="1600" b="0" dirty="0">
                <a:latin typeface="+mn-lt"/>
              </a:rPr>
              <a:t>If you wish to search for a network</a:t>
            </a:r>
          </a:p>
          <a:p>
            <a:endParaRPr lang="en-GB" sz="1600" b="0" dirty="0">
              <a:latin typeface="+mn-lt"/>
            </a:endParaRPr>
          </a:p>
          <a:p>
            <a:pPr marL="342900" indent="-342900">
              <a:buFont typeface="+mj-lt"/>
              <a:buAutoNum type="arabicPeriod"/>
            </a:pPr>
            <a:r>
              <a:rPr lang="en-GB" sz="1600" b="0" dirty="0">
                <a:latin typeface="+mn-lt"/>
              </a:rPr>
              <a:t>Select the ‘Search Network’ tab</a:t>
            </a:r>
          </a:p>
          <a:p>
            <a:pPr marL="342900" indent="-342900">
              <a:buFont typeface="+mj-lt"/>
              <a:buAutoNum type="arabicPeriod"/>
            </a:pPr>
            <a:r>
              <a:rPr lang="en-GB" sz="1600" b="0" dirty="0">
                <a:latin typeface="+mn-lt"/>
              </a:rPr>
              <a:t>Enter your search criteria (Network Service Ref = ETHN, Network Name or Network ID) and click the magnifying glass.</a:t>
            </a:r>
          </a:p>
          <a:p>
            <a:pPr marL="342900" indent="-342900">
              <a:buFont typeface="+mj-lt"/>
              <a:buAutoNum type="arabicPeriod"/>
            </a:pPr>
            <a:r>
              <a:rPr lang="en-GB" sz="1600" b="0" dirty="0">
                <a:latin typeface="+mn-lt"/>
              </a:rPr>
              <a:t>Once the network details have been displayed and selected, click ‘Confirm’.</a:t>
            </a:r>
          </a:p>
        </p:txBody>
      </p:sp>
      <p:sp>
        <p:nvSpPr>
          <p:cNvPr id="5" name="Oval 4"/>
          <p:cNvSpPr/>
          <p:nvPr/>
        </p:nvSpPr>
        <p:spPr>
          <a:xfrm>
            <a:off x="6789755" y="161243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6602977" y="2166536"/>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2</a:t>
            </a:r>
            <a:endParaRPr lang="en-GB" sz="1463" dirty="0">
              <a:solidFill>
                <a:schemeClr val="bg1"/>
              </a:solidFill>
            </a:endParaRPr>
          </a:p>
        </p:txBody>
      </p:sp>
      <p:sp>
        <p:nvSpPr>
          <p:cNvPr id="9" name="Oval 8"/>
          <p:cNvSpPr/>
          <p:nvPr/>
        </p:nvSpPr>
        <p:spPr>
          <a:xfrm>
            <a:off x="10573844" y="5519336"/>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75776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636712" y="1040337"/>
            <a:ext cx="6099288" cy="5114930"/>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5: </a:t>
            </a:r>
            <a:r>
              <a:rPr lang="en-GB" sz="1600" dirty="0" smtClean="0">
                <a:solidFill>
                  <a:schemeClr val="accent2"/>
                </a:solidFill>
              </a:rPr>
              <a:t>E-LAN Name</a:t>
            </a:r>
            <a:endParaRPr lang="en-GB" sz="1600" dirty="0">
              <a:solidFill>
                <a:schemeClr val="accent2"/>
              </a:solidFill>
            </a:endParaRPr>
          </a:p>
          <a:p>
            <a:endParaRPr lang="en-GB" sz="1100" dirty="0">
              <a:latin typeface="Arial" panose="020B0604020202020204" pitchFamily="34" charset="0"/>
              <a:cs typeface="Arial" panose="020B0604020202020204" pitchFamily="34" charset="0"/>
            </a:endParaRPr>
          </a:p>
          <a:p>
            <a:pPr marL="342900" indent="-342900">
              <a:buFont typeface="+mj-lt"/>
              <a:buAutoNum type="arabicPeriod"/>
            </a:pPr>
            <a:r>
              <a:rPr lang="en-GB" sz="1600" b="0" dirty="0" smtClean="0">
                <a:latin typeface="+mn-lt"/>
              </a:rPr>
              <a:t>You </a:t>
            </a:r>
            <a:r>
              <a:rPr lang="en-GB" sz="1600" b="0" dirty="0">
                <a:latin typeface="+mn-lt"/>
              </a:rPr>
              <a:t>have an option to give your </a:t>
            </a:r>
            <a:r>
              <a:rPr lang="en-GB" sz="1600" b="0" dirty="0" smtClean="0">
                <a:latin typeface="+mn-lt"/>
              </a:rPr>
              <a:t>E-LAN a </a:t>
            </a:r>
            <a:r>
              <a:rPr lang="en-GB" sz="1600" b="0" dirty="0">
                <a:latin typeface="+mn-lt"/>
              </a:rPr>
              <a:t>name. </a:t>
            </a:r>
            <a:r>
              <a:rPr lang="en-GB" sz="1600" b="0" dirty="0" smtClean="0">
                <a:latin typeface="+mn-lt"/>
              </a:rPr>
              <a:t>You can use this to search for your circuit on Business Zone. </a:t>
            </a:r>
            <a:r>
              <a:rPr lang="en-GB" sz="1600" b="0" dirty="0">
                <a:latin typeface="+mn-lt"/>
              </a:rPr>
              <a:t>If you chose to apply an </a:t>
            </a:r>
            <a:r>
              <a:rPr lang="en-GB" sz="1600" b="0" dirty="0" smtClean="0">
                <a:latin typeface="+mn-lt"/>
              </a:rPr>
              <a:t>E-LAN name</a:t>
            </a:r>
            <a:r>
              <a:rPr lang="en-GB" sz="1600" b="0" dirty="0">
                <a:latin typeface="+mn-lt"/>
              </a:rPr>
              <a:t>, it’ll be displayed in the left hand menu. If you chose to not enter a name, the order number will be shown</a:t>
            </a:r>
            <a:r>
              <a:rPr lang="en-GB" sz="1600" b="0" dirty="0" smtClean="0">
                <a:latin typeface="+mn-lt"/>
              </a:rPr>
              <a:t>.</a:t>
            </a:r>
          </a:p>
          <a:p>
            <a:pPr marL="342900" indent="-342900">
              <a:buFont typeface="+mj-lt"/>
              <a:buAutoNum type="arabicPeriod"/>
            </a:pPr>
            <a:r>
              <a:rPr lang="en-GB" sz="1600" b="0" dirty="0" smtClean="0">
                <a:latin typeface="+mn-lt"/>
              </a:rPr>
              <a:t>Click ‘Next’.</a:t>
            </a:r>
            <a:endParaRPr lang="en-GB" sz="1600" b="0" dirty="0">
              <a:latin typeface="+mn-lt"/>
            </a:endParaRPr>
          </a:p>
        </p:txBody>
      </p:sp>
      <p:sp>
        <p:nvSpPr>
          <p:cNvPr id="5" name="Oval 4"/>
          <p:cNvSpPr/>
          <p:nvPr/>
        </p:nvSpPr>
        <p:spPr>
          <a:xfrm>
            <a:off x="7279067" y="483517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11" name="Oval 10"/>
          <p:cNvSpPr/>
          <p:nvPr/>
        </p:nvSpPr>
        <p:spPr>
          <a:xfrm>
            <a:off x="10826600" y="560563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55173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69736" y="1388928"/>
            <a:ext cx="6066264" cy="3583781"/>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a:t>
            </a:r>
            <a:r>
              <a:rPr lang="en-GB" sz="1600" dirty="0" smtClean="0">
                <a:solidFill>
                  <a:schemeClr val="accent2"/>
                </a:solidFill>
              </a:rPr>
              <a:t>6: Add access details</a:t>
            </a:r>
            <a:endParaRPr lang="en-GB" sz="1600" dirty="0">
              <a:solidFill>
                <a:schemeClr val="accent2"/>
              </a:solidFill>
            </a:endParaRPr>
          </a:p>
          <a:p>
            <a:endParaRPr lang="en-GB" sz="1100" dirty="0">
              <a:latin typeface="Arial" panose="020B0604020202020204" pitchFamily="34" charset="0"/>
              <a:cs typeface="Arial" panose="020B0604020202020204" pitchFamily="34" charset="0"/>
            </a:endParaRPr>
          </a:p>
          <a:p>
            <a:pPr marL="342900" indent="-342900">
              <a:buFont typeface="+mj-lt"/>
              <a:buAutoNum type="arabicPeriod"/>
            </a:pPr>
            <a:r>
              <a:rPr lang="en-GB" sz="1600" b="0" dirty="0" smtClean="0">
                <a:latin typeface="+mn-lt"/>
              </a:rPr>
              <a:t>Select the segmentation type you require</a:t>
            </a:r>
          </a:p>
          <a:p>
            <a:pPr marL="342900" indent="-342900">
              <a:buFont typeface="+mj-lt"/>
              <a:buAutoNum type="arabicPeriod"/>
            </a:pPr>
            <a:r>
              <a:rPr lang="en-GB" sz="1600" b="0" dirty="0" smtClean="0">
                <a:latin typeface="+mn-lt"/>
              </a:rPr>
              <a:t>Click ‘Next’.</a:t>
            </a:r>
          </a:p>
          <a:p>
            <a:pPr marL="342900" indent="-342900">
              <a:buFont typeface="+mj-lt"/>
              <a:buAutoNum type="arabicPeriod"/>
            </a:pPr>
            <a:endParaRPr lang="en-GB" sz="1600" b="0" dirty="0">
              <a:latin typeface="+mn-lt"/>
            </a:endParaRPr>
          </a:p>
          <a:p>
            <a:r>
              <a:rPr lang="en-GB" sz="1600" dirty="0" smtClean="0">
                <a:latin typeface="+mn-lt"/>
              </a:rPr>
              <a:t>Please note: </a:t>
            </a:r>
            <a:r>
              <a:rPr lang="en-GB" sz="1600" b="0" dirty="0" smtClean="0">
                <a:latin typeface="+mn-lt"/>
              </a:rPr>
              <a:t>You can’t change the maintenance category option.</a:t>
            </a:r>
          </a:p>
        </p:txBody>
      </p:sp>
      <p:sp>
        <p:nvSpPr>
          <p:cNvPr id="5" name="Oval 4"/>
          <p:cNvSpPr/>
          <p:nvPr/>
        </p:nvSpPr>
        <p:spPr>
          <a:xfrm>
            <a:off x="7329867" y="346357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11" name="Oval 10"/>
          <p:cNvSpPr/>
          <p:nvPr/>
        </p:nvSpPr>
        <p:spPr>
          <a:xfrm>
            <a:off x="10733467" y="434410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310580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15055" y="1188021"/>
            <a:ext cx="6320945" cy="4550569"/>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7: </a:t>
            </a:r>
            <a:r>
              <a:rPr lang="en-GB" sz="1600" dirty="0" err="1">
                <a:solidFill>
                  <a:schemeClr val="accent2"/>
                </a:solidFill>
              </a:rPr>
              <a:t>Etherflow</a:t>
            </a:r>
            <a:r>
              <a:rPr lang="en-GB" sz="1600" dirty="0">
                <a:solidFill>
                  <a:schemeClr val="accent2"/>
                </a:solidFill>
              </a:rPr>
              <a:t> Dynamic - Choose a Network</a:t>
            </a:r>
          </a:p>
          <a:p>
            <a:endParaRPr lang="en-GB" sz="1100" dirty="0">
              <a:latin typeface="Arial" panose="020B0604020202020204" pitchFamily="34" charset="0"/>
              <a:cs typeface="Arial" panose="020B0604020202020204" pitchFamily="34" charset="0"/>
            </a:endParaRPr>
          </a:p>
          <a:p>
            <a:r>
              <a:rPr lang="en-GB" sz="1600" b="0" dirty="0">
                <a:latin typeface="+mn-lt"/>
              </a:rPr>
              <a:t>You’ll now need to configure your connecting </a:t>
            </a:r>
            <a:r>
              <a:rPr lang="en-GB" sz="1600" b="0" dirty="0" err="1">
                <a:latin typeface="+mn-lt"/>
              </a:rPr>
              <a:t>Etherflow</a:t>
            </a:r>
            <a:r>
              <a:rPr lang="en-GB" sz="1600" b="0" dirty="0">
                <a:latin typeface="+mn-lt"/>
              </a:rPr>
              <a:t> Dynamic.</a:t>
            </a:r>
          </a:p>
          <a:p>
            <a:pPr marL="342900" indent="-342900">
              <a:buFont typeface="+mj-lt"/>
              <a:buAutoNum type="arabicPeriod"/>
            </a:pPr>
            <a:endParaRPr lang="en-GB" sz="1600" b="0" dirty="0">
              <a:latin typeface="+mn-lt"/>
            </a:endParaRPr>
          </a:p>
          <a:p>
            <a:r>
              <a:rPr lang="en-GB" sz="1600" b="0" dirty="0">
                <a:latin typeface="+mn-lt"/>
              </a:rPr>
              <a:t>Your Network will be defaulted to the network you set on your E-LAN. If you wish to change it on your </a:t>
            </a:r>
            <a:r>
              <a:rPr lang="en-GB" sz="1600" b="0" dirty="0" err="1">
                <a:latin typeface="+mn-lt"/>
              </a:rPr>
              <a:t>Etherflow</a:t>
            </a:r>
            <a:r>
              <a:rPr lang="en-GB" sz="1600" b="0" dirty="0">
                <a:latin typeface="+mn-lt"/>
              </a:rPr>
              <a:t> Dynamic order, you’ll need to navigate back to your E-LAN order and change it there too as these must match.</a:t>
            </a: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Click ‘Next’ to continue.</a:t>
            </a:r>
          </a:p>
        </p:txBody>
      </p:sp>
      <p:sp>
        <p:nvSpPr>
          <p:cNvPr id="5" name="Oval 4"/>
          <p:cNvSpPr/>
          <p:nvPr/>
        </p:nvSpPr>
        <p:spPr>
          <a:xfrm>
            <a:off x="10691134" y="503837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66306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864679" y="1100667"/>
            <a:ext cx="4871321" cy="492760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a:t>
            </a:r>
            <a:r>
              <a:rPr lang="en-GB" sz="1600" dirty="0" smtClean="0">
                <a:solidFill>
                  <a:schemeClr val="accent2"/>
                </a:solidFill>
              </a:rPr>
              <a:t>8: </a:t>
            </a:r>
            <a:r>
              <a:rPr lang="en-GB" sz="1600" dirty="0" err="1" smtClean="0">
                <a:solidFill>
                  <a:schemeClr val="accent2"/>
                </a:solidFill>
              </a:rPr>
              <a:t>Etherflow</a:t>
            </a:r>
            <a:r>
              <a:rPr lang="en-GB" sz="1600" dirty="0" smtClean="0">
                <a:solidFill>
                  <a:schemeClr val="accent2"/>
                </a:solidFill>
              </a:rPr>
              <a:t> Dynamic </a:t>
            </a:r>
            <a:r>
              <a:rPr lang="en-GB" sz="1600" dirty="0">
                <a:solidFill>
                  <a:schemeClr val="accent2"/>
                </a:solidFill>
              </a:rPr>
              <a:t>– </a:t>
            </a:r>
            <a:r>
              <a:rPr lang="en-GB" sz="1600" dirty="0" smtClean="0">
                <a:solidFill>
                  <a:schemeClr val="accent2"/>
                </a:solidFill>
              </a:rPr>
              <a:t>Set up connections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r>
              <a:rPr lang="en-GB" sz="1600" b="0" dirty="0">
                <a:latin typeface="+mn-lt"/>
              </a:rPr>
              <a:t>You’ll now be required to set up the connections for the service.</a:t>
            </a: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smtClean="0">
                <a:latin typeface="+mn-lt"/>
              </a:rPr>
              <a:t>You now have </a:t>
            </a:r>
            <a:r>
              <a:rPr lang="en-GB" sz="1600" b="0" dirty="0">
                <a:latin typeface="+mn-lt"/>
              </a:rPr>
              <a:t>the option to give your </a:t>
            </a:r>
            <a:r>
              <a:rPr lang="en-GB" sz="1600" b="0" dirty="0" err="1" smtClean="0">
                <a:latin typeface="+mn-lt"/>
              </a:rPr>
              <a:t>Etherflow</a:t>
            </a:r>
            <a:r>
              <a:rPr lang="en-GB" sz="1600" b="0" dirty="0" smtClean="0">
                <a:latin typeface="+mn-lt"/>
              </a:rPr>
              <a:t> Dynamic </a:t>
            </a:r>
            <a:r>
              <a:rPr lang="en-GB" sz="1600" b="0" dirty="0" smtClean="0">
                <a:latin typeface="+mn-lt"/>
              </a:rPr>
              <a:t>a </a:t>
            </a:r>
            <a:r>
              <a:rPr lang="en-GB" sz="1600" b="0" dirty="0">
                <a:latin typeface="+mn-lt"/>
              </a:rPr>
              <a:t>name</a:t>
            </a:r>
            <a:r>
              <a:rPr lang="en-GB" sz="1600" b="0" dirty="0" smtClean="0">
                <a:latin typeface="+mn-lt"/>
              </a:rPr>
              <a:t>.</a:t>
            </a:r>
          </a:p>
          <a:p>
            <a:pPr marL="342900" indent="-342900">
              <a:buFont typeface="+mj-lt"/>
              <a:buAutoNum type="arabicPeriod"/>
            </a:pPr>
            <a:r>
              <a:rPr lang="en-GB" sz="1600" b="0" dirty="0" smtClean="0">
                <a:latin typeface="+mn-lt"/>
              </a:rPr>
              <a:t>We’ll default the ‘B end’ of your order to the </a:t>
            </a:r>
            <a:r>
              <a:rPr lang="en-GB" sz="1600" b="0" dirty="0" smtClean="0">
                <a:latin typeface="+mn-lt"/>
              </a:rPr>
              <a:t>E-LAN you’ve </a:t>
            </a:r>
            <a:r>
              <a:rPr lang="en-GB" sz="1600" b="0" dirty="0" smtClean="0">
                <a:latin typeface="+mn-lt"/>
              </a:rPr>
              <a:t>just configured. You can change this if you wish.</a:t>
            </a:r>
          </a:p>
          <a:p>
            <a:pPr marL="342900" indent="-342900">
              <a:buFont typeface="+mj-lt"/>
              <a:buAutoNum type="arabicPeriod"/>
            </a:pPr>
            <a:r>
              <a:rPr lang="en-GB" sz="1600" b="0" dirty="0" smtClean="0">
                <a:latin typeface="+mn-lt"/>
              </a:rPr>
              <a:t>You can now set the</a:t>
            </a:r>
            <a:r>
              <a:rPr lang="en-GB" sz="1600" b="0" dirty="0" smtClean="0">
                <a:latin typeface="+mn-lt"/>
              </a:rPr>
              <a:t> ‘</a:t>
            </a:r>
            <a:r>
              <a:rPr lang="en-GB" sz="1600" b="0" dirty="0" smtClean="0">
                <a:latin typeface="+mn-lt"/>
              </a:rPr>
              <a:t>A end</a:t>
            </a:r>
            <a:r>
              <a:rPr lang="en-GB" sz="1600" b="0" dirty="0" smtClean="0">
                <a:latin typeface="+mn-lt"/>
              </a:rPr>
              <a:t>’. Click </a:t>
            </a:r>
            <a:r>
              <a:rPr lang="en-GB" sz="1600" b="0" dirty="0" smtClean="0">
                <a:latin typeface="+mn-lt"/>
              </a:rPr>
              <a:t>‘Configure’</a:t>
            </a:r>
          </a:p>
          <a:p>
            <a:pPr marL="342900" indent="-342900">
              <a:buFont typeface="+mj-lt"/>
              <a:buAutoNum type="arabicPeriod"/>
            </a:pPr>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6687332" y="154876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8996275" y="321669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10" name="Oval 9"/>
          <p:cNvSpPr/>
          <p:nvPr/>
        </p:nvSpPr>
        <p:spPr>
          <a:xfrm>
            <a:off x="6746447" y="420530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278827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079067" y="1075267"/>
            <a:ext cx="5721443" cy="5050961"/>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a:t>
            </a:r>
            <a:r>
              <a:rPr lang="en-GB" sz="1600" dirty="0" smtClean="0">
                <a:solidFill>
                  <a:schemeClr val="accent2"/>
                </a:solidFill>
              </a:rPr>
              <a:t>8: </a:t>
            </a:r>
            <a:r>
              <a:rPr lang="en-GB" sz="1600" dirty="0" err="1">
                <a:solidFill>
                  <a:schemeClr val="accent2"/>
                </a:solidFill>
              </a:rPr>
              <a:t>Etherflow</a:t>
            </a:r>
            <a:r>
              <a:rPr lang="en-GB" sz="1600" dirty="0">
                <a:solidFill>
                  <a:schemeClr val="accent2"/>
                </a:solidFill>
              </a:rPr>
              <a:t> </a:t>
            </a:r>
            <a:r>
              <a:rPr lang="en-GB" sz="1600" dirty="0" smtClean="0">
                <a:solidFill>
                  <a:schemeClr val="accent2"/>
                </a:solidFill>
              </a:rPr>
              <a:t>Dynamic – </a:t>
            </a:r>
            <a:r>
              <a:rPr lang="en-GB" sz="1600" dirty="0" smtClean="0">
                <a:solidFill>
                  <a:schemeClr val="accent2"/>
                </a:solidFill>
              </a:rPr>
              <a:t>Set up connections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smtClean="0">
                <a:latin typeface="+mn-lt"/>
              </a:rPr>
              <a:t>Similar to the site contacts, you can save </a:t>
            </a:r>
            <a:r>
              <a:rPr lang="en-GB" sz="1600" b="0" dirty="0" err="1" smtClean="0">
                <a:latin typeface="+mn-lt"/>
              </a:rPr>
              <a:t>Etherways</a:t>
            </a:r>
            <a:r>
              <a:rPr lang="en-GB" sz="1600" b="0" dirty="0" smtClean="0">
                <a:latin typeface="+mn-lt"/>
              </a:rPr>
              <a:t> as favourite A ends so you can easily pick commonly used ones every time you order with us.</a:t>
            </a:r>
          </a:p>
          <a:p>
            <a:pPr marL="342900" indent="-342900">
              <a:buFont typeface="+mj-lt"/>
              <a:buAutoNum type="arabicPeriod"/>
            </a:pPr>
            <a:r>
              <a:rPr lang="en-GB" sz="1600" b="0" dirty="0" smtClean="0">
                <a:latin typeface="+mn-lt"/>
              </a:rPr>
              <a:t>Alternatively, you can search manually for an </a:t>
            </a:r>
            <a:r>
              <a:rPr lang="en-GB" sz="1600" b="0" dirty="0" err="1" smtClean="0">
                <a:latin typeface="+mn-lt"/>
              </a:rPr>
              <a:t>Etherway</a:t>
            </a:r>
            <a:r>
              <a:rPr lang="en-GB" sz="1600" b="0" dirty="0" smtClean="0">
                <a:latin typeface="+mn-lt"/>
              </a:rPr>
              <a:t>. But please note, searching by post code can often take a long time to return results, so we recommend you search via service reference.</a:t>
            </a:r>
          </a:p>
          <a:p>
            <a:pPr marL="342900" indent="-342900">
              <a:buFont typeface="+mj-lt"/>
              <a:buAutoNum type="arabicPeriod"/>
            </a:pPr>
            <a:r>
              <a:rPr lang="en-GB" sz="1600" b="0" dirty="0" smtClean="0">
                <a:latin typeface="+mn-lt"/>
              </a:rPr>
              <a:t>Once you’ve searched for and selected the </a:t>
            </a:r>
            <a:r>
              <a:rPr lang="en-GB" sz="1600" b="0" dirty="0" err="1" smtClean="0">
                <a:latin typeface="+mn-lt"/>
              </a:rPr>
              <a:t>Etherway</a:t>
            </a:r>
            <a:r>
              <a:rPr lang="en-GB" sz="1600" b="0" dirty="0" smtClean="0">
                <a:latin typeface="+mn-lt"/>
              </a:rPr>
              <a:t> you want to assign to you’re a end, click ‘Confirm’.</a:t>
            </a:r>
          </a:p>
          <a:p>
            <a:pPr marL="342900" indent="-342900">
              <a:buFont typeface="+mj-lt"/>
              <a:buAutoNum type="arabicPeriod"/>
            </a:pPr>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6086047" y="206523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6827020" y="206523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10" name="Oval 9"/>
          <p:cNvSpPr/>
          <p:nvPr/>
        </p:nvSpPr>
        <p:spPr>
          <a:xfrm>
            <a:off x="10674981" y="544990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273921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618049" y="995834"/>
            <a:ext cx="5117951" cy="5032432"/>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a:t>
            </a:r>
            <a:r>
              <a:rPr lang="en-GB" sz="1600" dirty="0" smtClean="0">
                <a:solidFill>
                  <a:schemeClr val="accent2"/>
                </a:solidFill>
              </a:rPr>
              <a:t>8: </a:t>
            </a:r>
            <a:r>
              <a:rPr lang="en-GB" sz="1600" dirty="0" err="1" smtClean="0">
                <a:solidFill>
                  <a:schemeClr val="accent2"/>
                </a:solidFill>
              </a:rPr>
              <a:t>Etherflow</a:t>
            </a:r>
            <a:r>
              <a:rPr lang="en-GB" sz="1600" dirty="0">
                <a:solidFill>
                  <a:schemeClr val="accent2"/>
                </a:solidFill>
              </a:rPr>
              <a:t> Dynamic </a:t>
            </a:r>
            <a:r>
              <a:rPr lang="en-GB" sz="1600" dirty="0">
                <a:solidFill>
                  <a:schemeClr val="accent2"/>
                </a:solidFill>
              </a:rPr>
              <a:t>– </a:t>
            </a:r>
            <a:r>
              <a:rPr lang="en-GB" sz="1600" dirty="0" smtClean="0">
                <a:solidFill>
                  <a:schemeClr val="accent2"/>
                </a:solidFill>
              </a:rPr>
              <a:t>Set up connections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Once you have selected the A and B end connections, the details will be displayed on the </a:t>
            </a:r>
            <a:r>
              <a:rPr lang="en-GB" sz="1600" b="0" dirty="0" smtClean="0">
                <a:latin typeface="+mn-lt"/>
              </a:rPr>
              <a:t>screen. You </a:t>
            </a:r>
            <a:r>
              <a:rPr lang="en-GB" sz="1600" b="0" dirty="0">
                <a:latin typeface="+mn-lt"/>
              </a:rPr>
              <a:t>can change the details by clicking ‘Set end’ </a:t>
            </a:r>
            <a:r>
              <a:rPr lang="en-GB" sz="1600" b="0" dirty="0" smtClean="0">
                <a:latin typeface="+mn-lt"/>
              </a:rPr>
              <a:t>again.</a:t>
            </a:r>
          </a:p>
          <a:p>
            <a:pPr marL="342900" indent="-342900">
              <a:buFont typeface="+mj-lt"/>
              <a:buAutoNum type="arabicPeriod"/>
            </a:pPr>
            <a:r>
              <a:rPr lang="en-GB" sz="1600" b="0" dirty="0" smtClean="0">
                <a:latin typeface="+mn-lt"/>
              </a:rPr>
              <a:t>Once you’re happy </a:t>
            </a:r>
            <a:r>
              <a:rPr lang="en-GB" sz="1600" b="0" dirty="0">
                <a:latin typeface="+mn-lt"/>
              </a:rPr>
              <a:t>the details are correct, click ‘Next’ to continue.</a:t>
            </a: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6499817" y="3182832"/>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10738619" y="543496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197466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155267" y="1017457"/>
            <a:ext cx="5783933" cy="5661002"/>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9: </a:t>
            </a:r>
            <a:r>
              <a:rPr lang="en-GB" sz="1600" dirty="0" err="1">
                <a:solidFill>
                  <a:schemeClr val="accent2"/>
                </a:solidFill>
              </a:rPr>
              <a:t>Etherflow</a:t>
            </a:r>
            <a:r>
              <a:rPr lang="en-GB" sz="1600" dirty="0">
                <a:solidFill>
                  <a:schemeClr val="accent2"/>
                </a:solidFill>
              </a:rPr>
              <a:t> – Add Connection Details</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You’ll now need to configure your </a:t>
            </a:r>
            <a:r>
              <a:rPr lang="en-GB" sz="1600" b="0" dirty="0" err="1">
                <a:latin typeface="+mn-lt"/>
              </a:rPr>
              <a:t>Etherflow</a:t>
            </a:r>
            <a:r>
              <a:rPr lang="en-GB" sz="1600" b="0" dirty="0">
                <a:latin typeface="+mn-lt"/>
              </a:rPr>
              <a:t> Dynamic further.</a:t>
            </a:r>
          </a:p>
          <a:p>
            <a:endParaRPr lang="en-GB" sz="1600" b="0" dirty="0">
              <a:latin typeface="+mn-lt"/>
            </a:endParaRPr>
          </a:p>
          <a:p>
            <a:pPr marL="342900" indent="-342900">
              <a:buFont typeface="+mj-lt"/>
              <a:buAutoNum type="arabicPeriod"/>
            </a:pPr>
            <a:r>
              <a:rPr lang="en-GB" sz="1600" b="0" dirty="0">
                <a:latin typeface="+mn-lt"/>
              </a:rPr>
              <a:t>In the ‘Connection Details’ section, you can specify the </a:t>
            </a:r>
            <a:r>
              <a:rPr lang="en-GB" sz="1600" b="0" dirty="0" err="1">
                <a:latin typeface="+mn-lt"/>
              </a:rPr>
              <a:t>Etherflow</a:t>
            </a:r>
            <a:r>
              <a:rPr lang="en-GB" sz="1600" b="0" dirty="0">
                <a:latin typeface="+mn-lt"/>
              </a:rPr>
              <a:t> Dynamic bandwidth, class of service, real time bandwidth percentage and contact period. You can’t amend the maintenance category option.</a:t>
            </a:r>
          </a:p>
          <a:p>
            <a:pPr marL="342900" indent="-342900">
              <a:buFont typeface="+mj-lt"/>
              <a:buAutoNum type="arabicPeriod"/>
            </a:pPr>
            <a:r>
              <a:rPr lang="en-GB" sz="1600" b="0" dirty="0">
                <a:latin typeface="+mn-lt"/>
              </a:rPr>
              <a:t>You can specify the VLAN ID you wish to use here. If you leave this blank, we’ll supply a VLAN ID for your order.</a:t>
            </a:r>
          </a:p>
          <a:p>
            <a:pPr marL="342900" indent="-342900">
              <a:buFont typeface="+mj-lt"/>
              <a:buAutoNum type="arabicPeriod"/>
            </a:pPr>
            <a:r>
              <a:rPr lang="en-GB" sz="1600" b="0" dirty="0">
                <a:latin typeface="+mn-lt"/>
              </a:rPr>
              <a:t>Click ‘Next’ to continue.</a:t>
            </a: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7744417" y="2632499"/>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7744416" y="469687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11" name="Oval 10"/>
          <p:cNvSpPr/>
          <p:nvPr/>
        </p:nvSpPr>
        <p:spPr>
          <a:xfrm>
            <a:off x="11046416" y="620394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247660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330174" y="1188021"/>
            <a:ext cx="6405826" cy="4806078"/>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10: Set the Activation Date</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You’ll now set the </a:t>
            </a:r>
            <a:r>
              <a:rPr lang="en-GB" sz="1600" b="0" dirty="0" smtClean="0">
                <a:latin typeface="+mn-lt"/>
              </a:rPr>
              <a:t>‘</a:t>
            </a:r>
            <a:r>
              <a:rPr lang="en-GB" sz="1600" b="0" dirty="0">
                <a:latin typeface="+mn-lt"/>
              </a:rPr>
              <a:t>Customer Required by Date (CRD)’.</a:t>
            </a:r>
          </a:p>
          <a:p>
            <a:pPr marL="342900" indent="-342900">
              <a:buFont typeface="+mj-lt"/>
              <a:buAutoNum type="arabicPeriod"/>
            </a:pPr>
            <a:endParaRPr lang="en-GB" sz="1600" b="0" dirty="0">
              <a:latin typeface="+mn-lt"/>
            </a:endParaRPr>
          </a:p>
          <a:p>
            <a:r>
              <a:rPr lang="en-GB" sz="1600" b="0" dirty="0" smtClean="0">
                <a:latin typeface="+mn-lt"/>
              </a:rPr>
              <a:t>It’ll be defaulted </a:t>
            </a:r>
            <a:r>
              <a:rPr lang="en-GB" sz="1600" b="0" dirty="0">
                <a:latin typeface="+mn-lt"/>
              </a:rPr>
              <a:t>to the standard minimum lead time.</a:t>
            </a: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If you wish to change the CRD, you can do so by clicking ‘Change</a:t>
            </a:r>
            <a:r>
              <a:rPr lang="en-GB" sz="1600" b="0" dirty="0" smtClean="0">
                <a:latin typeface="+mn-lt"/>
              </a:rPr>
              <a:t>’.</a:t>
            </a:r>
          </a:p>
          <a:p>
            <a:pPr marL="342900" indent="-342900">
              <a:buFont typeface="+mj-lt"/>
              <a:buAutoNum type="arabicPeriod"/>
            </a:pPr>
            <a:endParaRPr lang="en-GB" sz="1600" b="0" dirty="0">
              <a:latin typeface="+mn-lt"/>
            </a:endParaRPr>
          </a:p>
          <a:p>
            <a:r>
              <a:rPr lang="en-GB" sz="1600" b="0" dirty="0" smtClean="0">
                <a:latin typeface="+mn-lt"/>
              </a:rPr>
              <a:t>2.      Click </a:t>
            </a:r>
            <a:r>
              <a:rPr lang="en-GB" sz="1600" b="0" dirty="0">
                <a:latin typeface="+mn-lt"/>
              </a:rPr>
              <a:t>‘Next’ to continue.</a:t>
            </a:r>
          </a:p>
          <a:p>
            <a:pPr marL="342900" indent="-342900">
              <a:buFont typeface="+mj-lt"/>
              <a:buAutoNum type="arabicPeriod"/>
            </a:pPr>
            <a:endParaRPr lang="en-GB" sz="1600" b="0" dirty="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10798576" y="359106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10751050" y="530796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27263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5471796" cy="4464000"/>
          </a:xfrm>
        </p:spPr>
        <p:txBody>
          <a:bodyPr/>
          <a:lstStyle/>
          <a:p>
            <a:r>
              <a:rPr lang="en-GB" b="1" dirty="0">
                <a:solidFill>
                  <a:schemeClr val="accent2"/>
                </a:solidFill>
                <a:latin typeface="+mj-lt"/>
              </a:rPr>
              <a:t>What’s in this User Guide?</a:t>
            </a:r>
          </a:p>
          <a:p>
            <a:r>
              <a:rPr lang="en-GB" dirty="0">
                <a:latin typeface="+mj-lt"/>
                <a:cs typeface="Arial" panose="020B0604020202020204" pitchFamily="34" charset="0"/>
                <a:hlinkClick r:id="rId2" action="ppaction://hlinksldjump"/>
              </a:rPr>
              <a:t>p3 - Pre-requisites</a:t>
            </a:r>
            <a:endParaRPr lang="en-GB" dirty="0">
              <a:latin typeface="+mj-lt"/>
              <a:cs typeface="Arial" panose="020B0604020202020204" pitchFamily="34" charset="0"/>
            </a:endParaRPr>
          </a:p>
          <a:p>
            <a:r>
              <a:rPr lang="en-GB" dirty="0">
                <a:latin typeface="+mj-lt"/>
                <a:cs typeface="Arial" panose="020B0604020202020204" pitchFamily="34" charset="0"/>
                <a:hlinkClick r:id="rId3" action="ppaction://hlinksldjump"/>
              </a:rPr>
              <a:t>p4 - How To Place </a:t>
            </a:r>
            <a:r>
              <a:rPr lang="en-GB" dirty="0" smtClean="0">
                <a:latin typeface="+mj-lt"/>
                <a:cs typeface="Arial" panose="020B0604020202020204" pitchFamily="34" charset="0"/>
                <a:hlinkClick r:id="rId3" action="ppaction://hlinksldjump"/>
              </a:rPr>
              <a:t>an E-LAN and </a:t>
            </a:r>
            <a:r>
              <a:rPr lang="en-GB" dirty="0" err="1" smtClean="0">
                <a:latin typeface="+mj-lt"/>
                <a:cs typeface="Arial" panose="020B0604020202020204" pitchFamily="34" charset="0"/>
                <a:hlinkClick r:id="rId3" action="ppaction://hlinksldjump"/>
              </a:rPr>
              <a:t>Etherflow</a:t>
            </a:r>
            <a:r>
              <a:rPr lang="en-GB" dirty="0" smtClean="0">
                <a:latin typeface="+mj-lt"/>
                <a:cs typeface="Arial" panose="020B0604020202020204" pitchFamily="34" charset="0"/>
                <a:hlinkClick r:id="rId3" action="ppaction://hlinksldjump"/>
              </a:rPr>
              <a:t> Dynamic order</a:t>
            </a:r>
            <a:endParaRPr lang="en-US" dirty="0"/>
          </a:p>
        </p:txBody>
      </p:sp>
      <p:sp>
        <p:nvSpPr>
          <p:cNvPr id="4" name="Slide Number Placeholder 3">
            <a:extLst>
              <a:ext uri="{FF2B5EF4-FFF2-40B4-BE49-F238E27FC236}">
                <a16:creationId xmlns="" xmlns:a16="http://schemas.microsoft.com/office/drawing/2014/main"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8" name="Picture 7"/>
          <p:cNvPicPr>
            <a:picLocks noChangeAspect="1"/>
          </p:cNvPicPr>
          <p:nvPr/>
        </p:nvPicPr>
        <p:blipFill rotWithShape="1">
          <a:blip r:embed="rId4"/>
          <a:srcRect t="685"/>
          <a:stretch/>
        </p:blipFill>
        <p:spPr>
          <a:xfrm>
            <a:off x="6204365" y="1132839"/>
            <a:ext cx="5531635" cy="4485007"/>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289"/>
          <a:stretch/>
        </p:blipFill>
        <p:spPr>
          <a:xfrm>
            <a:off x="7077168" y="1188022"/>
            <a:ext cx="4783572" cy="266823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11: Validate Network</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Next, you’ll need to perform a ‘Validate Network’ check.</a:t>
            </a:r>
          </a:p>
          <a:p>
            <a:endParaRPr lang="en-GB" sz="1600" b="0" dirty="0">
              <a:latin typeface="+mn-lt"/>
            </a:endParaRPr>
          </a:p>
          <a:p>
            <a:r>
              <a:rPr lang="en-GB" sz="1600" b="0" dirty="0">
                <a:latin typeface="+mn-lt"/>
              </a:rPr>
              <a:t>This will check that your network can support the configuration of </a:t>
            </a:r>
            <a:r>
              <a:rPr lang="en-GB" sz="1600" b="0" dirty="0" smtClean="0">
                <a:latin typeface="+mn-lt"/>
              </a:rPr>
              <a:t>the order.</a:t>
            </a:r>
          </a:p>
          <a:p>
            <a:endParaRPr lang="en-GB" sz="1600" b="0" dirty="0">
              <a:latin typeface="+mn-lt"/>
            </a:endParaRPr>
          </a:p>
          <a:p>
            <a:r>
              <a:rPr lang="en-GB" sz="1600" b="0" dirty="0" smtClean="0">
                <a:latin typeface="+mn-lt"/>
              </a:rPr>
              <a:t>This check will take longer the bigger your network is.</a:t>
            </a:r>
            <a:endParaRPr lang="en-GB" sz="1600" b="0" dirty="0">
              <a:latin typeface="+mn-lt"/>
            </a:endParaRPr>
          </a:p>
          <a:p>
            <a:endParaRPr lang="en-GB" sz="1600" b="0" dirty="0">
              <a:latin typeface="+mn-lt"/>
            </a:endParaRPr>
          </a:p>
          <a:p>
            <a:pPr marL="342900" indent="-342900">
              <a:buFont typeface="+mj-lt"/>
              <a:buAutoNum type="arabicPeriod"/>
            </a:pPr>
            <a:r>
              <a:rPr lang="en-GB" sz="1600" b="0" dirty="0">
                <a:latin typeface="+mn-lt"/>
              </a:rPr>
              <a:t>Click ‘Validate Network’.</a:t>
            </a:r>
          </a:p>
          <a:p>
            <a:pPr marL="342900" indent="-342900">
              <a:buFont typeface="+mj-lt"/>
              <a:buAutoNum type="arabicPeriod"/>
            </a:pPr>
            <a:endParaRPr lang="en-GB" sz="1600" b="0" dirty="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6958936" y="2285676"/>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pic>
        <p:nvPicPr>
          <p:cNvPr id="6" name="Picture 5"/>
          <p:cNvPicPr>
            <a:picLocks noChangeAspect="1"/>
          </p:cNvPicPr>
          <p:nvPr/>
        </p:nvPicPr>
        <p:blipFill>
          <a:blip r:embed="rId3"/>
          <a:stretch>
            <a:fillRect/>
          </a:stretch>
        </p:blipFill>
        <p:spPr>
          <a:xfrm>
            <a:off x="8240668" y="4003044"/>
            <a:ext cx="3620072" cy="254370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386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623"/>
          <a:stretch/>
        </p:blipFill>
        <p:spPr>
          <a:xfrm>
            <a:off x="7001933" y="1352087"/>
            <a:ext cx="4632324" cy="298284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11: Validate Network</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The validation result will be displayed.</a:t>
            </a:r>
          </a:p>
          <a:p>
            <a:pPr marL="342900" indent="-342900">
              <a:buFont typeface="+mj-lt"/>
              <a:buAutoNum type="arabicPeriod"/>
            </a:pPr>
            <a:r>
              <a:rPr lang="en-GB" sz="1600" b="0" dirty="0" smtClean="0">
                <a:latin typeface="+mn-lt"/>
              </a:rPr>
              <a:t>Click </a:t>
            </a:r>
            <a:r>
              <a:rPr lang="en-GB" sz="1600" b="0" dirty="0">
                <a:latin typeface="+mn-lt"/>
              </a:rPr>
              <a:t>‘Next’ to continue.</a:t>
            </a:r>
          </a:p>
          <a:p>
            <a:endParaRPr lang="en-GB" sz="1600" b="0" dirty="0">
              <a:latin typeface="+mn-lt"/>
            </a:endParaRPr>
          </a:p>
          <a:p>
            <a:r>
              <a:rPr lang="en-GB" sz="1600" dirty="0">
                <a:latin typeface="+mn-lt"/>
              </a:rPr>
              <a:t>Please Note: </a:t>
            </a:r>
            <a:r>
              <a:rPr lang="en-GB" sz="1600" b="0" dirty="0">
                <a:latin typeface="+mn-lt"/>
              </a:rPr>
              <a:t>If validation fails, you can make the relevant changes and re-validate.</a:t>
            </a:r>
          </a:p>
          <a:p>
            <a:pPr marL="342900" indent="-342900">
              <a:buFont typeface="+mj-lt"/>
              <a:buAutoNum type="arabicPeriod"/>
            </a:pPr>
            <a:endParaRPr lang="en-GB" sz="1600" b="0" dirty="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6835572" y="281630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13" name="Oval 12"/>
          <p:cNvSpPr/>
          <p:nvPr/>
        </p:nvSpPr>
        <p:spPr>
          <a:xfrm>
            <a:off x="10687604" y="388888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42493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775201" y="1188021"/>
            <a:ext cx="7120498" cy="413014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5" y="1188021"/>
            <a:ext cx="4213035" cy="6002578"/>
          </a:xfrm>
        </p:spPr>
        <p:txBody>
          <a:bodyPr>
            <a:noAutofit/>
          </a:bodyPr>
          <a:lstStyle/>
          <a:p>
            <a:r>
              <a:rPr lang="en-GB" sz="1600" dirty="0">
                <a:solidFill>
                  <a:schemeClr val="accent2"/>
                </a:solidFill>
              </a:rPr>
              <a:t>Step </a:t>
            </a:r>
            <a:r>
              <a:rPr lang="en-GB" sz="1600" dirty="0" smtClean="0">
                <a:solidFill>
                  <a:schemeClr val="accent2"/>
                </a:solidFill>
              </a:rPr>
              <a:t>12: Set up your contacts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In this step, you can add and choose contacts who wish to be kept up to date with the order progress.</a:t>
            </a:r>
          </a:p>
          <a:p>
            <a:endParaRPr lang="en-GB" sz="1600" b="0" dirty="0">
              <a:latin typeface="+mn-lt"/>
            </a:endParaRPr>
          </a:p>
          <a:p>
            <a:r>
              <a:rPr lang="en-GB" sz="1600" b="0" dirty="0">
                <a:latin typeface="+mn-lt"/>
              </a:rPr>
              <a:t>We default the contact details to the account issuing the order.</a:t>
            </a:r>
          </a:p>
          <a:p>
            <a:endParaRPr lang="en-GB" sz="1600" b="0" dirty="0">
              <a:latin typeface="+mn-lt"/>
            </a:endParaRPr>
          </a:p>
          <a:p>
            <a:pPr marL="342900" indent="-342900">
              <a:buFont typeface="+mj-lt"/>
              <a:buAutoNum type="arabicPeriod"/>
            </a:pPr>
            <a:r>
              <a:rPr lang="en-GB" sz="1600" b="0" dirty="0">
                <a:latin typeface="+mn-lt"/>
              </a:rPr>
              <a:t>You can add a contact by clicking ‘Add Contact’.</a:t>
            </a:r>
          </a:p>
          <a:p>
            <a:pPr marL="342900" indent="-342900">
              <a:buFont typeface="+mj-lt"/>
              <a:buAutoNum type="arabicPeriod"/>
            </a:pPr>
            <a:r>
              <a:rPr lang="en-GB" sz="1600" b="0" dirty="0">
                <a:latin typeface="+mn-lt"/>
              </a:rPr>
              <a:t>Or you can edit the existing contact by clicking ‘Edit’.</a:t>
            </a: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4648200" y="313486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13" name="Oval 12"/>
          <p:cNvSpPr/>
          <p:nvPr/>
        </p:nvSpPr>
        <p:spPr>
          <a:xfrm>
            <a:off x="10340471" y="3643353"/>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395617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38133" y="1358366"/>
            <a:ext cx="7298266" cy="252145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6" y="1188021"/>
            <a:ext cx="3874368" cy="6002578"/>
          </a:xfrm>
        </p:spPr>
        <p:txBody>
          <a:bodyPr>
            <a:noAutofit/>
          </a:bodyPr>
          <a:lstStyle/>
          <a:p>
            <a:r>
              <a:rPr lang="en-GB" sz="1600" dirty="0">
                <a:solidFill>
                  <a:schemeClr val="accent2"/>
                </a:solidFill>
              </a:rPr>
              <a:t>Step </a:t>
            </a:r>
            <a:r>
              <a:rPr lang="en-GB" sz="1600" dirty="0" smtClean="0">
                <a:solidFill>
                  <a:schemeClr val="accent2"/>
                </a:solidFill>
              </a:rPr>
              <a:t>12: Set up your contacts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You can select how you would like to be kept up to date via the ‘Update Method’ dropdown.</a:t>
            </a:r>
          </a:p>
          <a:p>
            <a:pPr marL="342900" indent="-342900">
              <a:buFont typeface="+mj-lt"/>
              <a:buAutoNum type="arabicPeriod"/>
            </a:pPr>
            <a:r>
              <a:rPr lang="en-GB" sz="1600" b="0" dirty="0">
                <a:latin typeface="+mn-lt"/>
              </a:rPr>
              <a:t>Once you are happy that all the contact details are entered correctly, click ‘Next’ to continue.</a:t>
            </a: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4445001" y="192412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13" name="Oval 12"/>
          <p:cNvSpPr/>
          <p:nvPr/>
        </p:nvSpPr>
        <p:spPr>
          <a:xfrm>
            <a:off x="10679137" y="319462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121932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54307" y="1188020"/>
            <a:ext cx="6719160" cy="4907979"/>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5" y="1188021"/>
            <a:ext cx="4483967" cy="6002578"/>
          </a:xfrm>
        </p:spPr>
        <p:txBody>
          <a:bodyPr>
            <a:noAutofit/>
          </a:bodyPr>
          <a:lstStyle/>
          <a:p>
            <a:r>
              <a:rPr lang="en-GB" sz="1600" dirty="0">
                <a:solidFill>
                  <a:schemeClr val="accent2"/>
                </a:solidFill>
              </a:rPr>
              <a:t>Step </a:t>
            </a:r>
            <a:r>
              <a:rPr lang="en-GB" sz="1600" dirty="0" smtClean="0">
                <a:solidFill>
                  <a:schemeClr val="accent2"/>
                </a:solidFill>
              </a:rPr>
              <a:t>13: Billing</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In this section you can select the billing account associated with the </a:t>
            </a:r>
            <a:r>
              <a:rPr lang="en-GB" sz="1600" b="0" dirty="0" smtClean="0">
                <a:latin typeface="+mn-lt"/>
              </a:rPr>
              <a:t>order.</a:t>
            </a:r>
            <a:endParaRPr lang="en-GB" sz="1600" b="0" dirty="0">
              <a:latin typeface="+mn-lt"/>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The billing account details will be auto –populated. But you have the option to change them if you wish.</a:t>
            </a:r>
          </a:p>
          <a:p>
            <a:pPr marL="342900" indent="-342900">
              <a:buFont typeface="+mj-lt"/>
              <a:buAutoNum type="arabicPeriod"/>
            </a:pPr>
            <a:r>
              <a:rPr lang="en-GB" sz="1600" b="0" dirty="0">
                <a:latin typeface="+mn-lt"/>
              </a:rPr>
              <a:t>Click ‘Next’ to continue.</a:t>
            </a: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10785193" y="395284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11" name="Oval 10"/>
          <p:cNvSpPr/>
          <p:nvPr/>
        </p:nvSpPr>
        <p:spPr>
          <a:xfrm>
            <a:off x="10785192" y="558691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278826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5" y="1188021"/>
            <a:ext cx="4483967" cy="6002578"/>
          </a:xfrm>
        </p:spPr>
        <p:txBody>
          <a:bodyPr>
            <a:noAutofit/>
          </a:bodyPr>
          <a:lstStyle/>
          <a:p>
            <a:r>
              <a:rPr lang="en-GB" sz="1600" dirty="0">
                <a:solidFill>
                  <a:schemeClr val="accent2"/>
                </a:solidFill>
              </a:rPr>
              <a:t>Step </a:t>
            </a:r>
            <a:r>
              <a:rPr lang="en-GB" sz="1600" dirty="0" smtClean="0">
                <a:solidFill>
                  <a:schemeClr val="accent2"/>
                </a:solidFill>
              </a:rPr>
              <a:t>14: Confirmation</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The confirmation page gives you a summary of the order.</a:t>
            </a: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pic>
        <p:nvPicPr>
          <p:cNvPr id="11" name="Picture 10"/>
          <p:cNvPicPr>
            <a:picLocks noChangeAspect="1"/>
          </p:cNvPicPr>
          <p:nvPr/>
        </p:nvPicPr>
        <p:blipFill>
          <a:blip r:embed="rId2"/>
          <a:stretch>
            <a:fillRect/>
          </a:stretch>
        </p:blipFill>
        <p:spPr>
          <a:xfrm>
            <a:off x="5477311" y="1039149"/>
            <a:ext cx="6258345" cy="5353184"/>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937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5" y="1188021"/>
            <a:ext cx="4483967" cy="6002578"/>
          </a:xfrm>
        </p:spPr>
        <p:txBody>
          <a:bodyPr>
            <a:noAutofit/>
          </a:bodyPr>
          <a:lstStyle/>
          <a:p>
            <a:r>
              <a:rPr lang="en-GB" sz="1600" dirty="0">
                <a:solidFill>
                  <a:schemeClr val="accent2"/>
                </a:solidFill>
              </a:rPr>
              <a:t>Step </a:t>
            </a:r>
            <a:r>
              <a:rPr lang="en-GB" sz="1600" dirty="0" smtClean="0">
                <a:solidFill>
                  <a:schemeClr val="accent2"/>
                </a:solidFill>
              </a:rPr>
              <a:t>14: Confirmation</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Update method is shown.</a:t>
            </a:r>
          </a:p>
          <a:p>
            <a:pPr marL="342900" indent="-342900">
              <a:buFont typeface="+mj-lt"/>
              <a:buAutoNum type="arabicPeriod"/>
            </a:pPr>
            <a:r>
              <a:rPr lang="en-GB" sz="1600" b="0" dirty="0">
                <a:latin typeface="+mn-lt"/>
              </a:rPr>
              <a:t>You are required to enter a reference for the order</a:t>
            </a:r>
            <a:r>
              <a:rPr lang="en-GB" sz="1600" b="0" dirty="0" smtClean="0">
                <a:latin typeface="+mn-lt"/>
              </a:rPr>
              <a:t>. We default this to the order number, but you can overwrite this with your own reference and add a description if you wish.</a:t>
            </a:r>
            <a:endParaRPr lang="en-GB" sz="1600" b="0" dirty="0">
              <a:latin typeface="+mn-lt"/>
            </a:endParaRP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pic>
        <p:nvPicPr>
          <p:cNvPr id="5" name="Picture 4"/>
          <p:cNvPicPr>
            <a:picLocks noChangeAspect="1"/>
          </p:cNvPicPr>
          <p:nvPr/>
        </p:nvPicPr>
        <p:blipFill>
          <a:blip r:embed="rId2"/>
          <a:stretch>
            <a:fillRect/>
          </a:stretch>
        </p:blipFill>
        <p:spPr>
          <a:xfrm>
            <a:off x="5660485" y="1032934"/>
            <a:ext cx="6075515" cy="4775200"/>
          </a:xfrm>
          <a:prstGeom prst="rect">
            <a:avLst/>
          </a:prstGeom>
          <a:ln>
            <a:solidFill>
              <a:schemeClr val="tx1"/>
            </a:solidFill>
          </a:ln>
          <a:effectLst>
            <a:outerShdw blurRad="50800" dist="38100" dir="2700000" algn="tl" rotWithShape="0">
              <a:prstClr val="black">
                <a:alpha val="40000"/>
              </a:prstClr>
            </a:outerShdw>
          </a:effectLst>
        </p:spPr>
      </p:pic>
      <p:sp>
        <p:nvSpPr>
          <p:cNvPr id="6" name="Oval 5"/>
          <p:cNvSpPr/>
          <p:nvPr/>
        </p:nvSpPr>
        <p:spPr>
          <a:xfrm>
            <a:off x="5424022" y="166166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7" name="Oval 6"/>
          <p:cNvSpPr/>
          <p:nvPr/>
        </p:nvSpPr>
        <p:spPr>
          <a:xfrm>
            <a:off x="5424022" y="4878993"/>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145826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936738" y="1355511"/>
            <a:ext cx="6799262" cy="314611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5" y="1188021"/>
            <a:ext cx="4483967" cy="6002578"/>
          </a:xfrm>
        </p:spPr>
        <p:txBody>
          <a:bodyPr>
            <a:noAutofit/>
          </a:bodyPr>
          <a:lstStyle/>
          <a:p>
            <a:r>
              <a:rPr lang="en-GB" sz="1600" dirty="0">
                <a:solidFill>
                  <a:schemeClr val="accent2"/>
                </a:solidFill>
              </a:rPr>
              <a:t>Step </a:t>
            </a:r>
            <a:r>
              <a:rPr lang="en-GB" sz="1600" dirty="0" smtClean="0">
                <a:solidFill>
                  <a:schemeClr val="accent2"/>
                </a:solidFill>
              </a:rPr>
              <a:t>14: Confirmation</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If you wish to save your order as a template, tick the relevant checkbox.</a:t>
            </a:r>
          </a:p>
          <a:p>
            <a:pPr marL="342900" indent="-342900">
              <a:buFont typeface="+mj-lt"/>
              <a:buAutoNum type="arabicPeriod"/>
            </a:pPr>
            <a:r>
              <a:rPr lang="en-GB" sz="1600" b="0" dirty="0">
                <a:latin typeface="+mn-lt"/>
              </a:rPr>
              <a:t>Then, click the confirmation checkbox.</a:t>
            </a:r>
          </a:p>
          <a:p>
            <a:pPr marL="342900" indent="-342900">
              <a:buFont typeface="+mj-lt"/>
              <a:buAutoNum type="arabicPeriod"/>
            </a:pPr>
            <a:r>
              <a:rPr lang="en-GB" sz="1600" b="0" dirty="0">
                <a:latin typeface="+mn-lt"/>
              </a:rPr>
              <a:t>Click ‘Place Order’ to enter the order</a:t>
            </a:r>
            <a:r>
              <a:rPr lang="en-GB" sz="1600" b="0" dirty="0" smtClean="0">
                <a:latin typeface="+mn-lt"/>
              </a:rPr>
              <a:t>.</a:t>
            </a:r>
          </a:p>
          <a:p>
            <a:pPr marL="342900" indent="-342900">
              <a:buFont typeface="+mj-lt"/>
              <a:buAutoNum type="arabicPeriod"/>
            </a:pPr>
            <a:endParaRPr lang="en-GB" sz="1600" b="0" dirty="0">
              <a:latin typeface="+mn-lt"/>
            </a:endParaRPr>
          </a:p>
          <a:p>
            <a:endParaRPr lang="en-GB" sz="1600" b="0" dirty="0">
              <a:latin typeface="+mn-lt"/>
            </a:endParaRP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6" name="Oval 5"/>
          <p:cNvSpPr/>
          <p:nvPr/>
        </p:nvSpPr>
        <p:spPr>
          <a:xfrm>
            <a:off x="4809704" y="2135793"/>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7" name="Oval 6"/>
          <p:cNvSpPr/>
          <p:nvPr/>
        </p:nvSpPr>
        <p:spPr>
          <a:xfrm>
            <a:off x="4809703" y="273530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9" name="Oval 8"/>
          <p:cNvSpPr/>
          <p:nvPr/>
        </p:nvSpPr>
        <p:spPr>
          <a:xfrm>
            <a:off x="10694038" y="389523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190108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66934" y="1137792"/>
            <a:ext cx="5148028" cy="509724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5" y="1188021"/>
            <a:ext cx="5660835" cy="6002578"/>
          </a:xfrm>
        </p:spPr>
        <p:txBody>
          <a:bodyPr>
            <a:noAutofit/>
          </a:bodyPr>
          <a:lstStyle/>
          <a:p>
            <a:r>
              <a:rPr lang="en-GB" sz="1600" dirty="0">
                <a:solidFill>
                  <a:schemeClr val="accent2"/>
                </a:solidFill>
              </a:rPr>
              <a:t>Step </a:t>
            </a:r>
            <a:r>
              <a:rPr lang="en-GB" sz="1600" dirty="0" smtClean="0">
                <a:solidFill>
                  <a:schemeClr val="accent2"/>
                </a:solidFill>
              </a:rPr>
              <a:t>14: Confirmation</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smtClean="0">
                <a:latin typeface="+mn-lt"/>
              </a:rPr>
              <a:t>You’re order has now been placed!</a:t>
            </a:r>
          </a:p>
          <a:p>
            <a:endParaRPr lang="en-GB" sz="1600" b="0" dirty="0">
              <a:latin typeface="+mn-lt"/>
            </a:endParaRPr>
          </a:p>
          <a:p>
            <a:r>
              <a:rPr lang="en-GB" sz="1600" b="0" dirty="0" smtClean="0">
                <a:latin typeface="+mn-lt"/>
              </a:rPr>
              <a:t>We’ll send you confirmation of your order details via email in addition to showing them on the screen.</a:t>
            </a:r>
          </a:p>
          <a:p>
            <a:endParaRPr lang="en-GB" sz="1600" b="0" dirty="0">
              <a:latin typeface="+mn-lt"/>
            </a:endParaRPr>
          </a:p>
          <a:p>
            <a:r>
              <a:rPr lang="en-GB" sz="1600" b="0" dirty="0" smtClean="0">
                <a:latin typeface="+mn-lt"/>
              </a:rPr>
              <a:t>If you want to comment on the journey, or wish to provide feedback such as suggestions for improvements, you can do so via the feedback section.</a:t>
            </a:r>
            <a:endParaRPr lang="en-GB" sz="1600" b="0" dirty="0">
              <a:latin typeface="+mn-lt"/>
            </a:endParaRPr>
          </a:p>
          <a:p>
            <a:endParaRPr lang="en-GB" sz="1600" b="0" dirty="0">
              <a:latin typeface="+mn-lt"/>
            </a:endParaRP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Tree>
    <p:extLst>
      <p:ext uri="{BB962C8B-B14F-4D97-AF65-F5344CB8AC3E}">
        <p14:creationId xmlns:p14="http://schemas.microsoft.com/office/powerpoint/2010/main" val="124723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sp>
        <p:nvSpPr>
          <p:cNvPr id="3" name="Slide Number Placeholder 2">
            <a:extLst>
              <a:ext uri="{FF2B5EF4-FFF2-40B4-BE49-F238E27FC236}">
                <a16:creationId xmlns="" xmlns:a16="http://schemas.microsoft.com/office/drawing/2014/main"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2240100355"/>
              </p:ext>
            </p:extLst>
          </p:nvPr>
        </p:nvGraphicFramePr>
        <p:xfrm>
          <a:off x="503998" y="1620069"/>
          <a:ext cx="11198156" cy="1080120"/>
        </p:xfrm>
        <a:graphic>
          <a:graphicData uri="http://schemas.openxmlformats.org/drawingml/2006/table">
            <a:tbl>
              <a:tblPr firstRow="1" bandRow="1">
                <a:tableStyleId>{5C22544A-7EE6-4342-B048-85BDC9FD1C3A}</a:tableStyleId>
              </a:tblPr>
              <a:tblGrid>
                <a:gridCol w="1087599"/>
                <a:gridCol w="6377838"/>
                <a:gridCol w="3732719"/>
              </a:tblGrid>
              <a:tr h="360040">
                <a:tc>
                  <a:txBody>
                    <a:bodyPr/>
                    <a:lstStyle/>
                    <a:p>
                      <a:r>
                        <a:rPr lang="en-GB" sz="1500" dirty="0" smtClean="0"/>
                        <a:t>Date</a:t>
                      </a:r>
                      <a:endParaRPr lang="en-GB" sz="1500" dirty="0"/>
                    </a:p>
                  </a:txBody>
                  <a:tcPr marL="124424" marR="124424" marT="62212" marB="62212"/>
                </a:tc>
                <a:tc>
                  <a:txBody>
                    <a:bodyPr/>
                    <a:lstStyle/>
                    <a:p>
                      <a:r>
                        <a:rPr lang="en-GB" sz="1500" dirty="0" smtClean="0"/>
                        <a:t>Change</a:t>
                      </a:r>
                      <a:endParaRPr lang="en-GB" sz="1500" dirty="0"/>
                    </a:p>
                  </a:txBody>
                  <a:tcPr marL="124424" marR="124424" marT="62212" marB="62212"/>
                </a:tc>
                <a:tc>
                  <a:txBody>
                    <a:bodyPr/>
                    <a:lstStyle/>
                    <a:p>
                      <a:r>
                        <a:rPr lang="en-GB" sz="1500" dirty="0" smtClean="0"/>
                        <a:t>Version</a:t>
                      </a:r>
                      <a:endParaRPr lang="en-GB" sz="1500" dirty="0"/>
                    </a:p>
                  </a:txBody>
                  <a:tcPr marL="124424" marR="124424" marT="62212" marB="62212"/>
                </a:tc>
              </a:tr>
              <a:tr h="360040">
                <a:tc>
                  <a:txBody>
                    <a:bodyPr/>
                    <a:lstStyle/>
                    <a:p>
                      <a:r>
                        <a:rPr lang="en-GB" sz="1500" dirty="0" smtClean="0"/>
                        <a:t>10/11/17</a:t>
                      </a:r>
                      <a:endParaRPr lang="en-GB" sz="1500" dirty="0"/>
                    </a:p>
                  </a:txBody>
                  <a:tcPr marL="124424" marR="124424" marT="62212" marB="62212"/>
                </a:tc>
                <a:tc>
                  <a:txBody>
                    <a:bodyPr/>
                    <a:lstStyle/>
                    <a:p>
                      <a:r>
                        <a:rPr lang="en-GB" sz="1500" dirty="0" smtClean="0"/>
                        <a:t>User Guide Published.</a:t>
                      </a:r>
                      <a:endParaRPr lang="en-GB" sz="1500" dirty="0"/>
                    </a:p>
                  </a:txBody>
                  <a:tcPr marL="124424" marR="124424" marT="62212" marB="62212"/>
                </a:tc>
                <a:tc>
                  <a:txBody>
                    <a:bodyPr/>
                    <a:lstStyle/>
                    <a:p>
                      <a:r>
                        <a:rPr lang="en-GB" sz="1500" dirty="0" smtClean="0"/>
                        <a:t>1</a:t>
                      </a:r>
                      <a:endParaRPr lang="en-GB" sz="1500" dirty="0"/>
                    </a:p>
                  </a:txBody>
                  <a:tcPr marL="124424" marR="124424" marT="62212" marB="62212"/>
                </a:tc>
              </a:tr>
              <a:tr h="360040">
                <a:tc>
                  <a:txBody>
                    <a:bodyPr/>
                    <a:lstStyle/>
                    <a:p>
                      <a:r>
                        <a:rPr lang="en-GB" sz="1500" dirty="0" smtClean="0"/>
                        <a:t>30/04/18</a:t>
                      </a:r>
                      <a:endParaRPr lang="en-GB" sz="1500" dirty="0"/>
                    </a:p>
                  </a:txBody>
                  <a:tcPr marL="124424" marR="124424" marT="62212" marB="62212"/>
                </a:tc>
                <a:tc>
                  <a:txBody>
                    <a:bodyPr/>
                    <a:lstStyle/>
                    <a:p>
                      <a:r>
                        <a:rPr lang="en-GB" sz="1500" dirty="0" smtClean="0"/>
                        <a:t>Re-branded</a:t>
                      </a:r>
                      <a:endParaRPr lang="en-GB" sz="1500" dirty="0"/>
                    </a:p>
                  </a:txBody>
                  <a:tcPr marL="124424" marR="124424" marT="62212" marB="62212"/>
                </a:tc>
                <a:tc>
                  <a:txBody>
                    <a:bodyPr/>
                    <a:lstStyle/>
                    <a:p>
                      <a:r>
                        <a:rPr lang="en-GB" sz="1500" dirty="0" smtClean="0"/>
                        <a:t>2</a:t>
                      </a:r>
                      <a:endParaRPr lang="en-GB" sz="1500" dirty="0"/>
                    </a:p>
                  </a:txBody>
                  <a:tcPr marL="124424" marR="124424" marT="62212" marB="62212"/>
                </a:tc>
              </a:tr>
            </a:tbl>
          </a:graphicData>
        </a:graphic>
      </p:graphicFrame>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r>
              <a:rPr lang="en-GB" sz="1600" dirty="0">
                <a:solidFill>
                  <a:schemeClr val="accent2"/>
                </a:solidFill>
              </a:rPr>
              <a:t>What do you need to enter an Ethernet order via the new journey</a:t>
            </a:r>
            <a:r>
              <a:rPr lang="en-GB" sz="1600" dirty="0" smtClean="0">
                <a:solidFill>
                  <a:schemeClr val="accent2"/>
                </a:solidFill>
              </a:rPr>
              <a:t>?</a:t>
            </a:r>
          </a:p>
          <a:p>
            <a:endParaRPr lang="en-GB" sz="1600" dirty="0">
              <a:solidFill>
                <a:schemeClr val="accent2"/>
              </a:solidFill>
            </a:endParaRPr>
          </a:p>
          <a:p>
            <a:r>
              <a:rPr lang="en-GB" sz="1800" b="0" dirty="0">
                <a:latin typeface="+mn-lt"/>
              </a:rPr>
              <a:t>You need correct access and privileges, including </a:t>
            </a:r>
            <a:r>
              <a:rPr lang="en-GB" sz="1800" b="0" dirty="0" smtClean="0">
                <a:latin typeface="+mn-lt"/>
              </a:rPr>
              <a:t>Business zone. </a:t>
            </a:r>
            <a:r>
              <a:rPr lang="en-GB" sz="1800" b="0" dirty="0">
                <a:latin typeface="+mn-lt"/>
              </a:rPr>
              <a:t>If you don’t have this, please contact your company administrator to </a:t>
            </a:r>
            <a:r>
              <a:rPr lang="en-GB" sz="1800" b="0" dirty="0" smtClean="0">
                <a:latin typeface="+mn-lt"/>
              </a:rPr>
              <a:t>action.</a:t>
            </a:r>
          </a:p>
          <a:p>
            <a:endParaRPr lang="en-GB" sz="1800" b="0" dirty="0">
              <a:latin typeface="+mn-lt"/>
            </a:endParaRPr>
          </a:p>
          <a:p>
            <a:pPr lvl="0"/>
            <a:r>
              <a:rPr lang="en-GB" sz="1800" b="0" dirty="0">
                <a:solidFill>
                  <a:prstClr val="black"/>
                </a:solidFill>
                <a:latin typeface="BT Font Light"/>
              </a:rPr>
              <a:t>Please visit our </a:t>
            </a:r>
            <a:r>
              <a:rPr lang="en-GB" sz="1800" b="0" dirty="0">
                <a:solidFill>
                  <a:prstClr val="black"/>
                </a:solidFill>
                <a:latin typeface="BT Font Light"/>
                <a:hlinkClick r:id="rId2"/>
              </a:rPr>
              <a:t>Transformed Ethernet Ordering page</a:t>
            </a:r>
            <a:r>
              <a:rPr lang="en-GB" sz="1800" b="0" dirty="0">
                <a:solidFill>
                  <a:prstClr val="black"/>
                </a:solidFill>
                <a:latin typeface="BT Font Light"/>
              </a:rPr>
              <a:t> to learn about what order journeys are available.</a:t>
            </a:r>
          </a:p>
          <a:p>
            <a:endParaRPr lang="en-GB" sz="1800" b="0" dirty="0" smtClean="0">
              <a:latin typeface="+mn-lt"/>
            </a:endParaRPr>
          </a:p>
          <a:p>
            <a:r>
              <a:rPr lang="en-GB" sz="1800" b="0" dirty="0" smtClean="0">
                <a:latin typeface="+mn-lt"/>
              </a:rPr>
              <a:t>You </a:t>
            </a:r>
            <a:r>
              <a:rPr lang="en-GB" sz="1800" b="0" dirty="0">
                <a:latin typeface="+mn-lt"/>
              </a:rPr>
              <a:t>must be using a Windows machine and using the latest version of Internet Explorer, Chrome or Firefox</a:t>
            </a:r>
          </a:p>
          <a:p>
            <a:r>
              <a:rPr lang="en-GB" sz="1800" b="0" dirty="0">
                <a:latin typeface="+mn-lt"/>
              </a:rPr>
              <a:t>Mobile devices, Mac and Safari are not supported</a:t>
            </a:r>
          </a:p>
          <a:p>
            <a:endParaRPr lang="en-GB" sz="1800" b="0" dirty="0">
              <a:latin typeface="+mn-lt"/>
            </a:endParaRPr>
          </a:p>
          <a:p>
            <a:endParaRPr lang="en-US" sz="1729" dirty="0"/>
          </a:p>
          <a:p>
            <a:endParaRPr lang="en-US" sz="1729" dirty="0"/>
          </a:p>
        </p:txBody>
      </p:sp>
      <p:pic>
        <p:nvPicPr>
          <p:cNvPr id="6" name="Picture 5"/>
          <p:cNvPicPr>
            <a:picLocks noChangeAspect="1"/>
          </p:cNvPicPr>
          <p:nvPr/>
        </p:nvPicPr>
        <p:blipFill rotWithShape="1">
          <a:blip r:embed="rId3"/>
          <a:srcRect t="685"/>
          <a:stretch/>
        </p:blipFill>
        <p:spPr>
          <a:xfrm>
            <a:off x="6289031" y="1131516"/>
            <a:ext cx="5446969" cy="4416360"/>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74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place an E-LAN and </a:t>
            </a:r>
            <a:r>
              <a:rPr lang="en-US" dirty="0" err="1" smtClean="0"/>
              <a:t>Etherflow</a:t>
            </a:r>
            <a:r>
              <a:rPr lang="en-US" dirty="0" smtClean="0"/>
              <a:t> Dynamic order</a:t>
            </a:r>
            <a:endParaRPr lang="en-US" dirty="0"/>
          </a:p>
        </p:txBody>
      </p:sp>
      <p:sp>
        <p:nvSpPr>
          <p:cNvPr id="3" name="Content Placeholder 2"/>
          <p:cNvSpPr>
            <a:spLocks noGrp="1"/>
          </p:cNvSpPr>
          <p:nvPr>
            <p:ph idx="1"/>
          </p:nvPr>
        </p:nvSpPr>
        <p:spPr>
          <a:xfrm>
            <a:off x="451645" y="1131516"/>
            <a:ext cx="5348021" cy="4953049"/>
          </a:xfrm>
        </p:spPr>
        <p:txBody>
          <a:bodyPr>
            <a:normAutofit/>
          </a:bodyPr>
          <a:lstStyle/>
          <a:p>
            <a:r>
              <a:rPr lang="en-GB" sz="1800" b="0" dirty="0">
                <a:latin typeface="+mn-lt"/>
              </a:rPr>
              <a:t>You can order E-LAN and </a:t>
            </a:r>
            <a:r>
              <a:rPr lang="en-GB" sz="1800" b="0" dirty="0" err="1">
                <a:latin typeface="+mn-lt"/>
              </a:rPr>
              <a:t>Etherflow</a:t>
            </a:r>
            <a:r>
              <a:rPr lang="en-GB" sz="1800" b="0" dirty="0">
                <a:latin typeface="+mn-lt"/>
              </a:rPr>
              <a:t> Dynamic via Business zone.</a:t>
            </a:r>
          </a:p>
          <a:p>
            <a:endParaRPr lang="en-GB" sz="1800" b="0" dirty="0">
              <a:latin typeface="+mn-lt"/>
            </a:endParaRPr>
          </a:p>
          <a:p>
            <a:r>
              <a:rPr lang="en-GB" sz="1800" b="0" dirty="0">
                <a:latin typeface="+mn-lt"/>
              </a:rPr>
              <a:t>When ordering E-LAN, you’ll also be ordering an </a:t>
            </a:r>
            <a:r>
              <a:rPr lang="en-GB" sz="1800" b="0" dirty="0" err="1">
                <a:latin typeface="+mn-lt"/>
              </a:rPr>
              <a:t>Etherflow</a:t>
            </a:r>
            <a:r>
              <a:rPr lang="en-GB" sz="1800" b="0" dirty="0">
                <a:latin typeface="+mn-lt"/>
              </a:rPr>
              <a:t> Dynamic to connect an existing </a:t>
            </a:r>
            <a:r>
              <a:rPr lang="en-GB" sz="1800" b="0" dirty="0" err="1">
                <a:latin typeface="+mn-lt"/>
              </a:rPr>
              <a:t>Etherway</a:t>
            </a:r>
            <a:r>
              <a:rPr lang="en-GB" sz="1800" b="0" dirty="0">
                <a:latin typeface="+mn-lt"/>
              </a:rPr>
              <a:t> to the new E-LAN</a:t>
            </a:r>
            <a:r>
              <a:rPr lang="en-GB" sz="1800" b="0" dirty="0" smtClean="0">
                <a:latin typeface="+mn-lt"/>
              </a:rPr>
              <a:t>.</a:t>
            </a:r>
          </a:p>
          <a:p>
            <a:endParaRPr lang="en-GB" sz="1800" b="0" dirty="0">
              <a:latin typeface="+mn-lt"/>
            </a:endParaRPr>
          </a:p>
          <a:p>
            <a:r>
              <a:rPr lang="en-GB" sz="1800" b="0" dirty="0" smtClean="0">
                <a:latin typeface="+mn-lt"/>
              </a:rPr>
              <a:t>To order a standalone </a:t>
            </a:r>
            <a:r>
              <a:rPr lang="en-GB" sz="1800" b="0" dirty="0" err="1" smtClean="0">
                <a:latin typeface="+mn-lt"/>
              </a:rPr>
              <a:t>Etherflow</a:t>
            </a:r>
            <a:r>
              <a:rPr lang="en-GB" sz="1800" b="0" dirty="0" smtClean="0">
                <a:latin typeface="+mn-lt"/>
              </a:rPr>
              <a:t> Dynamic, you’ll be following the same journey, minus the provision of a new E-LAN.</a:t>
            </a:r>
            <a:endParaRPr lang="en-GB" sz="1800" b="0" dirty="0">
              <a:latin typeface="+mn-lt"/>
            </a:endParaRPr>
          </a:p>
          <a:p>
            <a:endParaRPr lang="en-GB" sz="1800" b="0" dirty="0">
              <a:latin typeface="+mn-lt"/>
            </a:endParaRPr>
          </a:p>
          <a:p>
            <a:endParaRPr lang="en-US" sz="1729" dirty="0"/>
          </a:p>
          <a:p>
            <a:endParaRPr lang="en-US" sz="1729" dirty="0"/>
          </a:p>
        </p:txBody>
      </p:sp>
      <p:pic>
        <p:nvPicPr>
          <p:cNvPr id="5" name="Picture 4"/>
          <p:cNvPicPr>
            <a:picLocks noChangeAspect="1"/>
          </p:cNvPicPr>
          <p:nvPr/>
        </p:nvPicPr>
        <p:blipFill>
          <a:blip r:embed="rId2"/>
          <a:stretch>
            <a:fillRect/>
          </a:stretch>
        </p:blipFill>
        <p:spPr>
          <a:xfrm>
            <a:off x="5975796" y="1202267"/>
            <a:ext cx="5841924" cy="3998276"/>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427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r>
              <a:rPr lang="en-GB" sz="1600" dirty="0">
                <a:solidFill>
                  <a:schemeClr val="accent2"/>
                </a:solidFill>
              </a:rPr>
              <a:t>Step 1: Logging In</a:t>
            </a:r>
          </a:p>
          <a:p>
            <a:endParaRPr lang="en-GB" sz="1600" dirty="0">
              <a:solidFill>
                <a:schemeClr val="accent2"/>
              </a:solidFill>
            </a:endParaRPr>
          </a:p>
          <a:p>
            <a:pPr marL="285750" indent="-285750">
              <a:buFont typeface="Arial" panose="020B0604020202020204" pitchFamily="34" charset="0"/>
              <a:buChar char="•"/>
            </a:pPr>
            <a:r>
              <a:rPr lang="en-GB" sz="1800" b="0" dirty="0">
                <a:latin typeface="+mn-lt"/>
              </a:rPr>
              <a:t>Go to </a:t>
            </a:r>
            <a:r>
              <a:rPr lang="en-GB" sz="1800" b="0" dirty="0">
                <a:latin typeface="+mn-lt"/>
                <a:hlinkClick r:id="rId2"/>
              </a:rPr>
              <a:t>www.btwholesale.com</a:t>
            </a:r>
            <a:r>
              <a:rPr lang="en-GB" sz="1800" b="0" dirty="0">
                <a:latin typeface="+mn-lt"/>
              </a:rPr>
              <a:t> </a:t>
            </a:r>
          </a:p>
          <a:p>
            <a:pPr marL="285750" indent="-285750">
              <a:buFont typeface="Arial" panose="020B0604020202020204" pitchFamily="34" charset="0"/>
              <a:buChar char="•"/>
            </a:pPr>
            <a:r>
              <a:rPr lang="en-GB" sz="1800" b="0" dirty="0">
                <a:latin typeface="+mn-lt"/>
              </a:rPr>
              <a:t>Enter your Username and Password</a:t>
            </a:r>
          </a:p>
          <a:p>
            <a:pPr marL="285750" indent="-285750">
              <a:buFont typeface="Arial" panose="020B0604020202020204" pitchFamily="34" charset="0"/>
              <a:buChar char="•"/>
            </a:pPr>
            <a:r>
              <a:rPr lang="en-GB" sz="1800" b="0" dirty="0">
                <a:latin typeface="+mn-lt"/>
              </a:rPr>
              <a:t>Click ‘Login’</a:t>
            </a:r>
          </a:p>
          <a:p>
            <a:endParaRPr lang="en-GB" sz="1800" b="0" dirty="0">
              <a:latin typeface="+mn-lt"/>
            </a:endParaRPr>
          </a:p>
          <a:p>
            <a:endParaRPr lang="en-US" sz="1729" dirty="0"/>
          </a:p>
          <a:p>
            <a:endParaRPr lang="en-US" sz="1729" dirty="0"/>
          </a:p>
        </p:txBody>
      </p:sp>
      <p:pic>
        <p:nvPicPr>
          <p:cNvPr id="4" name="Picture 3"/>
          <p:cNvPicPr>
            <a:picLocks noChangeAspect="1"/>
          </p:cNvPicPr>
          <p:nvPr/>
        </p:nvPicPr>
        <p:blipFill>
          <a:blip r:embed="rId3"/>
          <a:stretch>
            <a:fillRect/>
          </a:stretch>
        </p:blipFill>
        <p:spPr>
          <a:xfrm>
            <a:off x="5223544" y="1188021"/>
            <a:ext cx="6512456" cy="396044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25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51646" y="1131516"/>
            <a:ext cx="4444030" cy="4953049"/>
          </a:xfrm>
        </p:spPr>
        <p:txBody>
          <a:bodyPr>
            <a:normAutofit/>
          </a:bodyPr>
          <a:lstStyle/>
          <a:p>
            <a:r>
              <a:rPr lang="en-GB" sz="1600" dirty="0">
                <a:solidFill>
                  <a:schemeClr val="accent2"/>
                </a:solidFill>
              </a:rPr>
              <a:t>Step 2: Accessing the new journey</a:t>
            </a:r>
          </a:p>
          <a:p>
            <a:endParaRPr lang="en-GB" sz="1600" dirty="0">
              <a:solidFill>
                <a:schemeClr val="accent2"/>
              </a:solidFill>
            </a:endParaRPr>
          </a:p>
          <a:p>
            <a:r>
              <a:rPr lang="en-GB" sz="1800" b="0" dirty="0">
                <a:latin typeface="+mn-lt"/>
              </a:rPr>
              <a:t>Once logged in, you’ll be taken to </a:t>
            </a:r>
            <a:r>
              <a:rPr lang="en-GB" sz="1800" b="0" dirty="0" smtClean="0">
                <a:latin typeface="+mn-lt"/>
              </a:rPr>
              <a:t>Business Zone.</a:t>
            </a:r>
            <a:endParaRPr lang="en-GB" sz="1800" b="0" dirty="0">
              <a:latin typeface="+mn-lt"/>
            </a:endParaRPr>
          </a:p>
          <a:p>
            <a:pPr marL="285750" indent="-285750">
              <a:buFont typeface="Arial" panose="020B0604020202020204" pitchFamily="34" charset="0"/>
              <a:buChar char="•"/>
            </a:pPr>
            <a:endParaRPr lang="en-GB" sz="1800" b="0" dirty="0">
              <a:latin typeface="+mn-lt"/>
            </a:endParaRPr>
          </a:p>
          <a:p>
            <a:r>
              <a:rPr lang="en-GB" sz="1800" b="0" dirty="0">
                <a:latin typeface="+mn-lt"/>
              </a:rPr>
              <a:t>If you aren’t taken to </a:t>
            </a:r>
            <a:r>
              <a:rPr lang="en-GB" sz="1800" b="0" dirty="0" smtClean="0">
                <a:latin typeface="+mn-lt"/>
              </a:rPr>
              <a:t>Business Zone, </a:t>
            </a:r>
            <a:r>
              <a:rPr lang="en-GB" sz="1800" b="0" dirty="0">
                <a:latin typeface="+mn-lt"/>
              </a:rPr>
              <a:t>you’ll need to arrange access via your company administrator.</a:t>
            </a:r>
          </a:p>
          <a:p>
            <a:pPr marL="285750" indent="-285750">
              <a:buFont typeface="Arial" panose="020B0604020202020204" pitchFamily="34" charset="0"/>
              <a:buChar char="•"/>
            </a:pPr>
            <a:endParaRPr lang="en-GB" sz="1800" b="0" dirty="0">
              <a:latin typeface="+mn-lt"/>
            </a:endParaRPr>
          </a:p>
          <a:p>
            <a:r>
              <a:rPr lang="en-GB" sz="1800" b="0" dirty="0">
                <a:latin typeface="+mn-lt"/>
              </a:rPr>
              <a:t>To access the new journey:</a:t>
            </a:r>
          </a:p>
          <a:p>
            <a:pPr marL="285750" indent="-285750">
              <a:buFont typeface="Arial" panose="020B0604020202020204" pitchFamily="34" charset="0"/>
              <a:buChar char="•"/>
            </a:pPr>
            <a:endParaRPr lang="en-GB" sz="1800" b="0" dirty="0">
              <a:latin typeface="+mn-lt"/>
            </a:endParaRPr>
          </a:p>
          <a:p>
            <a:pPr marL="285750" indent="-285750">
              <a:buFont typeface="Arial" panose="020B0604020202020204" pitchFamily="34" charset="0"/>
              <a:buChar char="•"/>
            </a:pPr>
            <a:r>
              <a:rPr lang="en-GB" sz="1800" b="0" dirty="0">
                <a:latin typeface="+mn-lt"/>
              </a:rPr>
              <a:t>Click ‘Place a New Order’</a:t>
            </a:r>
          </a:p>
          <a:p>
            <a:endParaRPr lang="en-GB" sz="1800" b="0" dirty="0">
              <a:latin typeface="+mn-lt"/>
            </a:endParaRPr>
          </a:p>
          <a:p>
            <a:endParaRPr lang="en-US" sz="1729" dirty="0"/>
          </a:p>
          <a:p>
            <a:endParaRPr lang="en-US" sz="1729" dirty="0"/>
          </a:p>
        </p:txBody>
      </p:sp>
      <p:pic>
        <p:nvPicPr>
          <p:cNvPr id="5" name="Picture 4"/>
          <p:cNvPicPr>
            <a:picLocks noChangeAspect="1"/>
          </p:cNvPicPr>
          <p:nvPr/>
        </p:nvPicPr>
        <p:blipFill>
          <a:blip r:embed="rId2"/>
          <a:stretch>
            <a:fillRect/>
          </a:stretch>
        </p:blipFill>
        <p:spPr>
          <a:xfrm>
            <a:off x="5543748" y="1139718"/>
            <a:ext cx="6305787" cy="4284365"/>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5"/>
          <p:cNvSpPr/>
          <p:nvPr/>
        </p:nvSpPr>
        <p:spPr>
          <a:xfrm>
            <a:off x="6784818" y="5055247"/>
            <a:ext cx="1080120" cy="3476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475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8652934" y="3564164"/>
            <a:ext cx="3200144" cy="3207041"/>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rotWithShape="1">
          <a:blip r:embed="rId3"/>
          <a:srcRect b="43428"/>
          <a:stretch/>
        </p:blipFill>
        <p:spPr>
          <a:xfrm>
            <a:off x="6226966" y="1239600"/>
            <a:ext cx="5509034" cy="2231733"/>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4" y="1188021"/>
            <a:ext cx="4780304" cy="6002578"/>
          </a:xfrm>
        </p:spPr>
        <p:txBody>
          <a:bodyPr>
            <a:noAutofit/>
          </a:bodyPr>
          <a:lstStyle/>
          <a:p>
            <a:r>
              <a:rPr lang="en-GB" sz="1600" dirty="0">
                <a:solidFill>
                  <a:schemeClr val="accent2"/>
                </a:solidFill>
              </a:rPr>
              <a:t>Step 2: Accessing the new journey</a:t>
            </a:r>
          </a:p>
          <a:p>
            <a:endParaRPr lang="en-GB" sz="1100" dirty="0">
              <a:latin typeface="Arial" panose="020B0604020202020204" pitchFamily="34" charset="0"/>
              <a:cs typeface="Arial" panose="020B0604020202020204" pitchFamily="34" charset="0"/>
            </a:endParaRPr>
          </a:p>
          <a:p>
            <a:r>
              <a:rPr lang="en-GB" sz="1600" b="0" dirty="0">
                <a:latin typeface="+mn-lt"/>
              </a:rPr>
              <a:t>If you have multiple accounts associated with your user id, you’ll need to select the applicable account from the dropdown.</a:t>
            </a:r>
          </a:p>
          <a:p>
            <a:endParaRPr lang="en-GB" sz="1600" b="0" dirty="0">
              <a:latin typeface="+mn-lt"/>
            </a:endParaRPr>
          </a:p>
          <a:p>
            <a:pPr marL="342900" indent="-342900">
              <a:buFont typeface="+mj-lt"/>
              <a:buAutoNum type="arabicPeriod"/>
            </a:pPr>
            <a:r>
              <a:rPr lang="en-GB" sz="1600" b="0" dirty="0" smtClean="0">
                <a:latin typeface="+mn-lt"/>
              </a:rPr>
              <a:t>Select your account. If you use the same account time and time again, you can select ‘Set as favourite’ to default the selection.</a:t>
            </a:r>
          </a:p>
          <a:p>
            <a:pPr marL="342900" indent="-342900">
              <a:buFont typeface="+mj-lt"/>
              <a:buAutoNum type="arabicPeriod"/>
            </a:pPr>
            <a:r>
              <a:rPr lang="en-GB" sz="1600" b="0" dirty="0" smtClean="0">
                <a:latin typeface="+mn-lt"/>
              </a:rPr>
              <a:t>Once </a:t>
            </a:r>
            <a:r>
              <a:rPr lang="en-GB" sz="1600" b="0" dirty="0">
                <a:latin typeface="+mn-lt"/>
              </a:rPr>
              <a:t>an account has been selected, click the ‘Products’ tab.</a:t>
            </a:r>
          </a:p>
          <a:p>
            <a:pPr marL="342900" indent="-342900">
              <a:buFont typeface="+mj-lt"/>
              <a:buAutoNum type="arabicPeriod"/>
            </a:pPr>
            <a:r>
              <a:rPr lang="en-GB" sz="1600" b="0" dirty="0" smtClean="0">
                <a:latin typeface="+mn-lt"/>
              </a:rPr>
              <a:t>Click </a:t>
            </a:r>
            <a:r>
              <a:rPr lang="en-GB" sz="1600" b="0" dirty="0">
                <a:latin typeface="+mn-lt"/>
              </a:rPr>
              <a:t>‘Data Services’.</a:t>
            </a:r>
          </a:p>
          <a:p>
            <a:pPr marL="342900" indent="-342900">
              <a:buFont typeface="+mj-lt"/>
              <a:buAutoNum type="arabicPeriod"/>
            </a:pPr>
            <a:r>
              <a:rPr lang="en-GB" sz="1600" b="0" dirty="0" smtClean="0">
                <a:latin typeface="+mn-lt"/>
              </a:rPr>
              <a:t>Click </a:t>
            </a:r>
            <a:r>
              <a:rPr lang="en-GB" sz="1600" b="0" dirty="0">
                <a:latin typeface="+mn-lt"/>
              </a:rPr>
              <a:t>‘</a:t>
            </a:r>
            <a:r>
              <a:rPr lang="en-GB" sz="1600" b="0" dirty="0" smtClean="0">
                <a:latin typeface="+mn-lt"/>
              </a:rPr>
              <a:t>Ethernet’.</a:t>
            </a:r>
          </a:p>
          <a:p>
            <a:pPr marL="342900" indent="-342900">
              <a:buFont typeface="+mj-lt"/>
              <a:buAutoNum type="arabicPeriod"/>
            </a:pPr>
            <a:r>
              <a:rPr lang="en-GB" sz="1600" b="0" dirty="0" smtClean="0">
                <a:latin typeface="+mn-lt"/>
              </a:rPr>
              <a:t>Click ‘Ethernet components’</a:t>
            </a:r>
            <a:endParaRPr lang="en-GB" sz="1600" b="0" dirty="0">
              <a:latin typeface="+mn-lt"/>
            </a:endParaRPr>
          </a:p>
          <a:p>
            <a:pPr marL="342900" indent="-342900">
              <a:buFont typeface="+mj-lt"/>
              <a:buAutoNum type="arabicPeriod"/>
            </a:pPr>
            <a:r>
              <a:rPr lang="en-GB" sz="1600" b="0" dirty="0" smtClean="0">
                <a:latin typeface="+mn-lt"/>
              </a:rPr>
              <a:t>Select ‘E-LAN Standard’ to order an E-LAN, or E-LAN </a:t>
            </a:r>
            <a:r>
              <a:rPr lang="en-GB" sz="1600" b="0" dirty="0" err="1" smtClean="0">
                <a:latin typeface="+mn-lt"/>
              </a:rPr>
              <a:t>Etherflow</a:t>
            </a:r>
            <a:r>
              <a:rPr lang="en-GB" sz="1600" b="0" dirty="0" smtClean="0">
                <a:latin typeface="+mn-lt"/>
              </a:rPr>
              <a:t> Dynamic to order a standalone </a:t>
            </a:r>
            <a:r>
              <a:rPr lang="en-GB" sz="1600" b="0" dirty="0" err="1" smtClean="0">
                <a:latin typeface="+mn-lt"/>
              </a:rPr>
              <a:t>Etherflow</a:t>
            </a:r>
            <a:r>
              <a:rPr lang="en-GB" sz="1600" b="0" dirty="0" smtClean="0">
                <a:latin typeface="+mn-lt"/>
              </a:rPr>
              <a:t> Dynamic.</a:t>
            </a:r>
            <a:endParaRPr lang="en-GB" sz="1600" b="0" dirty="0">
              <a:latin typeface="+mn-lt"/>
            </a:endParaRPr>
          </a:p>
        </p:txBody>
      </p:sp>
      <p:sp>
        <p:nvSpPr>
          <p:cNvPr id="7" name="Oval 6"/>
          <p:cNvSpPr/>
          <p:nvPr/>
        </p:nvSpPr>
        <p:spPr>
          <a:xfrm>
            <a:off x="7365492" y="1146769"/>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7008795" y="184893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a:solidFill>
                  <a:schemeClr val="bg1"/>
                </a:solidFill>
              </a:rPr>
              <a:t>2</a:t>
            </a:r>
          </a:p>
        </p:txBody>
      </p:sp>
      <p:sp>
        <p:nvSpPr>
          <p:cNvPr id="15" name="Oval 14"/>
          <p:cNvSpPr/>
          <p:nvPr/>
        </p:nvSpPr>
        <p:spPr>
          <a:xfrm>
            <a:off x="6168576" y="257706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smtClean="0">
                <a:solidFill>
                  <a:schemeClr val="bg1"/>
                </a:solidFill>
              </a:rPr>
              <a:t>3</a:t>
            </a:r>
            <a:endParaRPr lang="en-GB" sz="1463" dirty="0">
              <a:solidFill>
                <a:schemeClr val="bg1"/>
              </a:solidFill>
            </a:endParaRPr>
          </a:p>
        </p:txBody>
      </p:sp>
      <p:sp>
        <p:nvSpPr>
          <p:cNvPr id="16" name="Oval 15"/>
          <p:cNvSpPr/>
          <p:nvPr/>
        </p:nvSpPr>
        <p:spPr>
          <a:xfrm>
            <a:off x="6289865" y="290787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smtClean="0">
                <a:solidFill>
                  <a:schemeClr val="bg1"/>
                </a:solidFill>
              </a:rPr>
              <a:t>4</a:t>
            </a:r>
            <a:endParaRPr lang="en-GB" sz="1463" dirty="0">
              <a:solidFill>
                <a:schemeClr val="bg1"/>
              </a:solidFill>
            </a:endParaRPr>
          </a:p>
        </p:txBody>
      </p:sp>
      <p:sp>
        <p:nvSpPr>
          <p:cNvPr id="17" name="Oval 16"/>
          <p:cNvSpPr/>
          <p:nvPr/>
        </p:nvSpPr>
        <p:spPr>
          <a:xfrm>
            <a:off x="6363717" y="3144333"/>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a:solidFill>
                  <a:schemeClr val="bg1"/>
                </a:solidFill>
              </a:rPr>
              <a:t>5</a:t>
            </a:r>
            <a:endParaRPr lang="en-GB" sz="1463" dirty="0">
              <a:solidFill>
                <a:schemeClr val="bg1"/>
              </a:solidFill>
            </a:endParaRPr>
          </a:p>
        </p:txBody>
      </p:sp>
      <p:sp>
        <p:nvSpPr>
          <p:cNvPr id="19" name="Oval 18"/>
          <p:cNvSpPr/>
          <p:nvPr/>
        </p:nvSpPr>
        <p:spPr>
          <a:xfrm>
            <a:off x="8652934" y="449376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smtClean="0">
                <a:solidFill>
                  <a:schemeClr val="bg1"/>
                </a:solidFill>
              </a:rPr>
              <a:t>6</a:t>
            </a:r>
            <a:endParaRPr lang="en-GB" sz="1463" dirty="0">
              <a:solidFill>
                <a:schemeClr val="bg1"/>
              </a:solidFill>
            </a:endParaRPr>
          </a:p>
        </p:txBody>
      </p:sp>
    </p:spTree>
    <p:extLst>
      <p:ext uri="{BB962C8B-B14F-4D97-AF65-F5344CB8AC3E}">
        <p14:creationId xmlns:p14="http://schemas.microsoft.com/office/powerpoint/2010/main" val="256712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E-LAN and </a:t>
            </a:r>
            <a:r>
              <a:rPr lang="en-US" dirty="0" err="1"/>
              <a:t>Etherflow</a:t>
            </a:r>
            <a:r>
              <a:rPr lang="en-US" dirty="0"/>
              <a:t> Dynamic order</a:t>
            </a:r>
            <a:endParaRPr lang="en-US" dirty="0"/>
          </a:p>
        </p:txBody>
      </p:sp>
      <p:sp>
        <p:nvSpPr>
          <p:cNvPr id="3" name="Content Placeholder 2"/>
          <p:cNvSpPr>
            <a:spLocks noGrp="1"/>
          </p:cNvSpPr>
          <p:nvPr>
            <p:ph idx="1"/>
          </p:nvPr>
        </p:nvSpPr>
        <p:spPr>
          <a:xfrm>
            <a:off x="435164" y="1188021"/>
            <a:ext cx="4780304" cy="6002578"/>
          </a:xfrm>
        </p:spPr>
        <p:txBody>
          <a:bodyPr>
            <a:noAutofit/>
          </a:bodyPr>
          <a:lstStyle/>
          <a:p>
            <a:r>
              <a:rPr lang="en-GB" sz="1600" dirty="0">
                <a:solidFill>
                  <a:schemeClr val="accent2"/>
                </a:solidFill>
              </a:rPr>
              <a:t>Step 2: Accessing the new journey</a:t>
            </a:r>
          </a:p>
          <a:p>
            <a:endParaRPr lang="en-GB" sz="1100" dirty="0">
              <a:latin typeface="Arial" panose="020B0604020202020204" pitchFamily="34" charset="0"/>
              <a:cs typeface="Arial" panose="020B0604020202020204" pitchFamily="34" charset="0"/>
            </a:endParaRPr>
          </a:p>
          <a:p>
            <a:r>
              <a:rPr lang="en-GB" sz="1600" b="0" dirty="0">
                <a:latin typeface="+mn-lt"/>
              </a:rPr>
              <a:t>You’ll now be taken to the </a:t>
            </a:r>
            <a:r>
              <a:rPr lang="en-GB" sz="1600" b="0" dirty="0" smtClean="0">
                <a:latin typeface="+mn-lt"/>
              </a:rPr>
              <a:t>provide order </a:t>
            </a:r>
            <a:r>
              <a:rPr lang="en-GB" sz="1600" b="0" dirty="0">
                <a:latin typeface="+mn-lt"/>
              </a:rPr>
              <a:t>journey.</a:t>
            </a:r>
          </a:p>
          <a:p>
            <a:endParaRPr lang="en-GB" sz="1600" b="0" dirty="0">
              <a:latin typeface="+mn-lt"/>
            </a:endParaRPr>
          </a:p>
          <a:p>
            <a:r>
              <a:rPr lang="en-GB" sz="1600" dirty="0">
                <a:latin typeface="+mn-lt"/>
              </a:rPr>
              <a:t>Please Note: </a:t>
            </a:r>
            <a:r>
              <a:rPr lang="en-GB" sz="1600" b="0" dirty="0">
                <a:latin typeface="+mn-lt"/>
              </a:rPr>
              <a:t>Logging in for the first time may take a few seconds longer.</a:t>
            </a:r>
          </a:p>
        </p:txBody>
      </p:sp>
      <p:pic>
        <p:nvPicPr>
          <p:cNvPr id="13" name="Picture 12"/>
          <p:cNvPicPr>
            <a:picLocks noChangeAspect="1"/>
          </p:cNvPicPr>
          <p:nvPr/>
        </p:nvPicPr>
        <p:blipFill>
          <a:blip r:embed="rId2"/>
          <a:stretch>
            <a:fillRect/>
          </a:stretch>
        </p:blipFill>
        <p:spPr>
          <a:xfrm>
            <a:off x="5569021" y="989538"/>
            <a:ext cx="6166979" cy="5171696"/>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0456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False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5E8A76A01F25DB4EB6EB3FF151FFD8F0" ma:contentTypeVersion="13" ma:contentTypeDescription="Default item with a two year maximum retention period." ma:contentTypeScope="" ma:versionID="4475c44da445dcca9c7895d2a84c9777">
  <xsd:schema xmlns:xsd="http://www.w3.org/2001/XMLSchema" xmlns:xs="http://www.w3.org/2001/XMLSchema" xmlns:p="http://schemas.microsoft.com/office/2006/metadata/properties" xmlns:ns2="e0e35bac-e255-4a69-af54-5f01336af94f" targetNamespace="http://schemas.microsoft.com/office/2006/metadata/properties" ma:root="true" ma:fieldsID="9dd834e87a42e4a98bcf1dd3b7c2d548"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4d0e5215-e656-4dd4-beff-4d8e21d1b6bd}" ma:internalName="TaxCatchAll" ma:showField="CatchAllData"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d0e5215-e656-4dd4-beff-4d8e21d1b6bd}" ma:internalName="TaxCatchAllLabel" ma:readOnly="true" ma:showField="CatchAllDataLabel"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5.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FXKM3USVKQV5-12-230636</_dlc_DocId>
    <_dlc_DocIdUrl xmlns="e0e35bac-e255-4a69-af54-5f01336af94f">
      <Url>https://office.bt.com/sites/btwholesaleproducts/_layouts/DocIdRedir.aspx?ID=FXKM3USVKQV5-12-230636</Url>
      <Description>FXKM3USVKQV5-12-230636</Description>
    </_dlc_DocIdUrl>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1284BFA-8ECE-4D4D-BC5F-8783ED16A78E}"/>
</file>

<file path=customXml/itemProps2.xml><?xml version="1.0" encoding="utf-8"?>
<ds:datastoreItem xmlns:ds="http://schemas.openxmlformats.org/officeDocument/2006/customXml" ds:itemID="{7B4431B2-E971-4C23-B02E-4D956B95CA4F}"/>
</file>

<file path=customXml/itemProps3.xml><?xml version="1.0" encoding="utf-8"?>
<ds:datastoreItem xmlns:ds="http://schemas.openxmlformats.org/officeDocument/2006/customXml" ds:itemID="{201C9A3B-745E-4812-9DE2-6535BDC43EC9}"/>
</file>

<file path=customXml/itemProps4.xml><?xml version="1.0" encoding="utf-8"?>
<ds:datastoreItem xmlns:ds="http://schemas.openxmlformats.org/officeDocument/2006/customXml" ds:itemID="{43ACBE0C-AC66-4F21-BFFF-89A65B8EAD7C}"/>
</file>

<file path=customXml/itemProps5.xml><?xml version="1.0" encoding="utf-8"?>
<ds:datastoreItem xmlns:ds="http://schemas.openxmlformats.org/officeDocument/2006/customXml" ds:itemID="{BDB5D5CC-B2CB-4505-BB9F-C0188E3D8F4D}"/>
</file>

<file path=customXml/itemProps6.xml><?xml version="1.0" encoding="utf-8"?>
<ds:datastoreItem xmlns:ds="http://schemas.openxmlformats.org/officeDocument/2006/customXml" ds:itemID="{BE3999AA-2557-4079-83BB-C691CC0F3A32}"/>
</file>

<file path=docProps/app.xml><?xml version="1.0" encoding="utf-8"?>
<Properties xmlns="http://schemas.openxmlformats.org/officeDocument/2006/extended-properties" xmlns:vt="http://schemas.openxmlformats.org/officeDocument/2006/docPropsVTypes">
  <Template>Wholesale_ppt_widescreen_girl(calibri)v2</Template>
  <TotalTime>13462</TotalTime>
  <Words>1806</Words>
  <Application>Microsoft Office PowerPoint</Application>
  <PresentationFormat>Custom</PresentationFormat>
  <Paragraphs>295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BT Font</vt:lpstr>
      <vt:lpstr>BT Font Light</vt:lpstr>
      <vt:lpstr>Calibri</vt:lpstr>
      <vt:lpstr>Calibri Light</vt:lpstr>
      <vt:lpstr>BT_ppt_widescreen_mountain(calibri)</vt:lpstr>
      <vt:lpstr>Placing an order for E-LAN and  Etherflow Dynamic</vt:lpstr>
      <vt:lpstr>Contents</vt:lpstr>
      <vt:lpstr>Version Control</vt:lpstr>
      <vt:lpstr>Pre-Requisites</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How to place an E-LAN and Etherflow Dynamic order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141</cp:revision>
  <dcterms:created xsi:type="dcterms:W3CDTF">2017-11-04T08:36:27Z</dcterms:created>
  <dcterms:modified xsi:type="dcterms:W3CDTF">2018-04-30T08:16:41Z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0x0101005EEE68971716474CABDF87371185FDEC00EC6EA5ED20A94112869E9D0DC08914F4005E8A76A01F25DB4EB6EB3FF151FFD8F0</vt:lpwstr>
  </property>
  <property fmtid="{D5CDD505-2E9C-101B-9397-08002B2CF9AE}" pid="3" name="_dlc_DocIdItemGuid">
    <vt:lpwstr>f011afaf-2245-496c-87cc-4167ed07670b</vt:lpwstr>
  </property>
</Properties>
</file>