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7"/>
  </p:sldMasterIdLst>
  <p:notesMasterIdLst>
    <p:notesMasterId r:id="rId26"/>
  </p:notesMasterIdLst>
  <p:sldIdLst>
    <p:sldId id="292" r:id="rId8"/>
    <p:sldId id="294" r:id="rId9"/>
    <p:sldId id="295" r:id="rId10"/>
    <p:sldId id="323" r:id="rId11"/>
    <p:sldId id="307" r:id="rId12"/>
    <p:sldId id="308" r:id="rId13"/>
    <p:sldId id="309" r:id="rId14"/>
    <p:sldId id="310" r:id="rId15"/>
    <p:sldId id="311" r:id="rId16"/>
    <p:sldId id="312" r:id="rId17"/>
    <p:sldId id="313" r:id="rId18"/>
    <p:sldId id="318" r:id="rId19"/>
    <p:sldId id="324" r:id="rId20"/>
    <p:sldId id="319" r:id="rId21"/>
    <p:sldId id="320" r:id="rId22"/>
    <p:sldId id="321" r:id="rId23"/>
    <p:sldId id="322" r:id="rId24"/>
    <p:sldId id="257" r:id="rId25"/>
  </p:sldIdLst>
  <p:sldSz cx="12239625" cy="6840538"/>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45" userDrawn="1">
          <p15:clr>
            <a:srgbClr val="A4A3A4"/>
          </p15:clr>
        </p15:guide>
        <p15:guide id="2" pos="3855">
          <p15:clr>
            <a:srgbClr val="A4A3A4"/>
          </p15:clr>
        </p15:guide>
        <p15:guide id="3" pos="4036" userDrawn="1">
          <p15:clr>
            <a:srgbClr val="A4A3A4"/>
          </p15:clr>
        </p15:guide>
        <p15:guide id="4" pos="7410" userDrawn="1">
          <p15:clr>
            <a:srgbClr val="A4A3A4"/>
          </p15:clr>
        </p15:guide>
        <p15:guide id="5" pos="5624" userDrawn="1">
          <p15:clr>
            <a:srgbClr val="A4A3A4"/>
          </p15:clr>
        </p15:guide>
        <p15:guide id="6" pos="3401" userDrawn="1">
          <p15:clr>
            <a:srgbClr val="A4A3A4"/>
          </p15:clr>
        </p15:guide>
        <p15:guide id="7" pos="4490" userDrawn="1">
          <p15:clr>
            <a:srgbClr val="A4A3A4"/>
          </p15:clr>
        </p15:guide>
        <p15:guide id="8" orient="horz" pos="3756" userDrawn="1">
          <p15:clr>
            <a:srgbClr val="A4A3A4"/>
          </p15:clr>
        </p15:guide>
        <p15:guide id="9" orient="horz" pos="210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F5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261" autoAdjust="0"/>
  </p:normalViewPr>
  <p:slideViewPr>
    <p:cSldViewPr snapToGrid="0" showGuides="1">
      <p:cViewPr varScale="1">
        <p:scale>
          <a:sx n="113" d="100"/>
          <a:sy n="113" d="100"/>
        </p:scale>
        <p:origin x="414" y="102"/>
      </p:cViewPr>
      <p:guideLst>
        <p:guide orient="horz" pos="3645"/>
        <p:guide pos="3855"/>
        <p:guide pos="4036"/>
        <p:guide pos="7410"/>
        <p:guide pos="5624"/>
        <p:guide pos="3401"/>
        <p:guide pos="4490"/>
        <p:guide orient="horz" pos="3756"/>
        <p:guide orient="horz" pos="2109"/>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32" Type="http://schemas.microsoft.com/office/2015/10/relationships/revisionInfo" Target="revisionInfo.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266EBB-0E58-47B2-8EA8-A694003FD0F2}" type="datetimeFigureOut">
              <a:rPr lang="en-GB" smtClean="0"/>
              <a:t>16/05/2018</a:t>
            </a:fld>
            <a:endParaRPr lang="en-GB"/>
          </a:p>
        </p:txBody>
      </p:sp>
      <p:sp>
        <p:nvSpPr>
          <p:cNvPr id="4" name="Slide Image Placeholder 3"/>
          <p:cNvSpPr>
            <a:spLocks noGrp="1" noRot="1" noChangeAspect="1"/>
          </p:cNvSpPr>
          <p:nvPr>
            <p:ph type="sldImg" idx="2"/>
          </p:nvPr>
        </p:nvSpPr>
        <p:spPr>
          <a:xfrm>
            <a:off x="668338" y="1143000"/>
            <a:ext cx="55213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C50299-5D49-4341-93C4-E56654763289}" type="slidenum">
              <a:rPr lang="en-GB" smtClean="0"/>
              <a:t>‹#›</a:t>
            </a:fld>
            <a:endParaRPr lang="en-GB"/>
          </a:p>
        </p:txBody>
      </p:sp>
    </p:spTree>
    <p:extLst>
      <p:ext uri="{BB962C8B-B14F-4D97-AF65-F5344CB8AC3E}">
        <p14:creationId xmlns:p14="http://schemas.microsoft.com/office/powerpoint/2010/main" val="889434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logo only (purple)">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215AC38-A552-453A-970A-305AEB5AEF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38400" y="3168000"/>
            <a:ext cx="4320000" cy="497266"/>
          </a:xfrm>
          <a:prstGeom prst="rect">
            <a:avLst/>
          </a:prstGeom>
        </p:spPr>
      </p:pic>
    </p:spTree>
    <p:extLst>
      <p:ext uri="{BB962C8B-B14F-4D97-AF65-F5344CB8AC3E}">
        <p14:creationId xmlns:p14="http://schemas.microsoft.com/office/powerpoint/2010/main" val="3695728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small text) (blu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6480000" cy="324000"/>
          </a:xfrm>
        </p:spPr>
        <p:txBody>
          <a:bodyPr anchor="t" anchorCtr="0"/>
          <a:lstStyle>
            <a:lvl1pPr algn="l">
              <a:lnSpc>
                <a:spcPct val="100000"/>
              </a:lnSpc>
              <a:defRPr sz="2400" b="1" cap="none" baseline="0">
                <a:solidFill>
                  <a:schemeClr val="bg1"/>
                </a:solidFill>
                <a:latin typeface="+mj-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9" name="Text Placeholder 8"/>
          <p:cNvSpPr>
            <a:spLocks noGrp="1"/>
          </p:cNvSpPr>
          <p:nvPr>
            <p:ph type="body" sz="quarter" idx="13"/>
          </p:nvPr>
        </p:nvSpPr>
        <p:spPr>
          <a:xfrm>
            <a:off x="502509" y="2160160"/>
            <a:ext cx="6480000" cy="1620000"/>
          </a:xfrm>
        </p:spPr>
        <p:txBody>
          <a:bodyPr/>
          <a:lstStyle>
            <a:lvl1pPr>
              <a:lnSpc>
                <a:spcPct val="100000"/>
              </a:lnSpc>
              <a:defRPr sz="2400" b="0">
                <a:solidFill>
                  <a:schemeClr val="bg1"/>
                </a:solidFill>
                <a:latin typeface="+mn-lt"/>
              </a:defRPr>
            </a:lvl1pPr>
          </a:lstStyle>
          <a:p>
            <a:pPr lvl="0"/>
            <a:r>
              <a:rPr lang="en-US"/>
              <a:t>Edit Master text styles</a:t>
            </a:r>
          </a:p>
        </p:txBody>
      </p:sp>
      <p:sp>
        <p:nvSpPr>
          <p:cNvPr id="10" name="TextBox 9"/>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1855710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image (small text) (blank)">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6480000" cy="324000"/>
          </a:xfrm>
        </p:spPr>
        <p:txBody>
          <a:bodyPr anchor="t" anchorCtr="0"/>
          <a:lstStyle>
            <a:lvl1pPr algn="l">
              <a:lnSpc>
                <a:spcPct val="100000"/>
              </a:lnSpc>
              <a:defRPr sz="2400" b="1" cap="none" baseline="0">
                <a:solidFill>
                  <a:schemeClr val="bg1"/>
                </a:solidFill>
                <a:latin typeface="+mj-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9" name="Text Placeholder 8"/>
          <p:cNvSpPr>
            <a:spLocks noGrp="1"/>
          </p:cNvSpPr>
          <p:nvPr>
            <p:ph type="body" sz="quarter" idx="13"/>
          </p:nvPr>
        </p:nvSpPr>
        <p:spPr>
          <a:xfrm>
            <a:off x="502509" y="2160160"/>
            <a:ext cx="6480000" cy="1620000"/>
          </a:xfrm>
        </p:spPr>
        <p:txBody>
          <a:bodyPr/>
          <a:lstStyle>
            <a:lvl1pPr>
              <a:lnSpc>
                <a:spcPct val="100000"/>
              </a:lnSpc>
              <a:defRPr sz="2400" b="0">
                <a:solidFill>
                  <a:schemeClr val="bg1"/>
                </a:solidFill>
                <a:latin typeface="+mn-lt"/>
              </a:defRPr>
            </a:lvl1pPr>
          </a:lstStyle>
          <a:p>
            <a:pPr lvl="0"/>
            <a:r>
              <a:rPr lang="en-US"/>
              <a:t>Edit Master text styles</a:t>
            </a:r>
          </a:p>
        </p:txBody>
      </p:sp>
      <p:sp>
        <p:nvSpPr>
          <p:cNvPr id="10" name="TextBox 9"/>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1486613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tatement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980000"/>
            <a:ext cx="11232000" cy="2340000"/>
          </a:xfrm>
        </p:spPr>
        <p:txBody>
          <a:bodyPr anchor="ctr" anchorCtr="0"/>
          <a:lstStyle>
            <a:lvl1pPr algn="ctr">
              <a:lnSpc>
                <a:spcPct val="90000"/>
              </a:lnSpc>
              <a:defRPr sz="4800" b="0" cap="none" baseline="0">
                <a:solidFill>
                  <a:schemeClr val="bg1"/>
                </a:solidFill>
                <a:latin typeface="+mn-lt"/>
              </a:defRPr>
            </a:lvl1pPr>
          </a:lstStyle>
          <a:p>
            <a:r>
              <a:rPr lang="en-US" dirty="0"/>
              <a:t>Click to edit Master Divider title style</a:t>
            </a:r>
            <a:endParaRPr lang="en-GB" dirty="0"/>
          </a:p>
        </p:txBody>
      </p:sp>
    </p:spTree>
    <p:extLst>
      <p:ext uri="{BB962C8B-B14F-4D97-AF65-F5344CB8AC3E}">
        <p14:creationId xmlns:p14="http://schemas.microsoft.com/office/powerpoint/2010/main" val="1125592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tatement (pin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980000"/>
            <a:ext cx="11232000" cy="2340000"/>
          </a:xfrm>
        </p:spPr>
        <p:txBody>
          <a:bodyPr anchor="ctr" anchorCtr="0"/>
          <a:lstStyle>
            <a:lvl1pPr algn="ctr">
              <a:lnSpc>
                <a:spcPct val="90000"/>
              </a:lnSpc>
              <a:defRPr sz="4800" b="0" cap="none" baseline="0">
                <a:solidFill>
                  <a:schemeClr val="bg1"/>
                </a:solidFill>
                <a:latin typeface="+mn-lt"/>
              </a:defRPr>
            </a:lvl1pPr>
          </a:lstStyle>
          <a:p>
            <a:r>
              <a:rPr lang="en-US" dirty="0"/>
              <a:t>Click to edit Master Divider title style</a:t>
            </a:r>
            <a:endParaRPr lang="en-GB" dirty="0"/>
          </a:p>
        </p:txBody>
      </p:sp>
    </p:spTree>
    <p:extLst>
      <p:ext uri="{BB962C8B-B14F-4D97-AF65-F5344CB8AC3E}">
        <p14:creationId xmlns:p14="http://schemas.microsoft.com/office/powerpoint/2010/main" val="720174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tatement (blu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980000"/>
            <a:ext cx="11232000" cy="2340000"/>
          </a:xfrm>
        </p:spPr>
        <p:txBody>
          <a:bodyPr anchor="ctr" anchorCtr="0"/>
          <a:lstStyle>
            <a:lvl1pPr algn="ctr">
              <a:lnSpc>
                <a:spcPct val="90000"/>
              </a:lnSpc>
              <a:defRPr sz="4800" b="0" cap="none" baseline="0">
                <a:solidFill>
                  <a:schemeClr val="bg1"/>
                </a:solidFill>
                <a:latin typeface="+mn-lt"/>
              </a:defRPr>
            </a:lvl1pPr>
          </a:lstStyle>
          <a:p>
            <a:r>
              <a:rPr lang="en-US" dirty="0"/>
              <a:t>Click to edit Master Divider title style</a:t>
            </a:r>
            <a:endParaRPr lang="en-GB" dirty="0"/>
          </a:p>
        </p:txBody>
      </p:sp>
    </p:spTree>
    <p:extLst>
      <p:ext uri="{BB962C8B-B14F-4D97-AF65-F5344CB8AC3E}">
        <p14:creationId xmlns:p14="http://schemas.microsoft.com/office/powerpoint/2010/main" val="293556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tatement (blank)">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980000"/>
            <a:ext cx="11232000" cy="2340000"/>
          </a:xfrm>
        </p:spPr>
        <p:txBody>
          <a:bodyPr anchor="ctr" anchorCtr="0"/>
          <a:lstStyle>
            <a:lvl1pPr algn="ctr">
              <a:lnSpc>
                <a:spcPct val="90000"/>
              </a:lnSpc>
              <a:defRPr sz="4800" b="0" cap="none" baseline="0">
                <a:solidFill>
                  <a:schemeClr val="bg1"/>
                </a:solidFill>
                <a:latin typeface="+mn-lt"/>
              </a:defRPr>
            </a:lvl1pPr>
          </a:lstStyle>
          <a:p>
            <a:r>
              <a:rPr lang="en-US" dirty="0"/>
              <a:t>Click to edit Master Divider title style</a:t>
            </a:r>
            <a:endParaRPr lang="en-GB" dirty="0"/>
          </a:p>
        </p:txBody>
      </p:sp>
    </p:spTree>
    <p:extLst>
      <p:ext uri="{BB962C8B-B14F-4D97-AF65-F5344CB8AC3E}">
        <p14:creationId xmlns:p14="http://schemas.microsoft.com/office/powerpoint/2010/main" val="201563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Intro Slide">
    <p:spTree>
      <p:nvGrpSpPr>
        <p:cNvPr id="1" name=""/>
        <p:cNvGrpSpPr/>
        <p:nvPr/>
      </p:nvGrpSpPr>
      <p:grpSpPr>
        <a:xfrm>
          <a:off x="0" y="0"/>
          <a:ext cx="0" cy="0"/>
          <a:chOff x="0" y="0"/>
          <a:chExt cx="0" cy="0"/>
        </a:xfrm>
      </p:grpSpPr>
      <p:sp>
        <p:nvSpPr>
          <p:cNvPr id="2" name="Title 1"/>
          <p:cNvSpPr>
            <a:spLocks noGrp="1"/>
          </p:cNvSpPr>
          <p:nvPr>
            <p:ph type="title"/>
          </p:nvPr>
        </p:nvSpPr>
        <p:spPr>
          <a:xfrm>
            <a:off x="504000" y="1800000"/>
            <a:ext cx="7632000" cy="972000"/>
          </a:xfrm>
        </p:spPr>
        <p:txBody>
          <a:bodyPr/>
          <a:lstStyle>
            <a:lvl1pPr>
              <a:defRPr sz="4400" b="0" i="0" baseline="0">
                <a:latin typeface="+mn-lt"/>
              </a:defRPr>
            </a:lvl1pPr>
          </a:lstStyle>
          <a:p>
            <a:r>
              <a:rPr lang="en-US"/>
              <a:t>Click to edit Master title style</a:t>
            </a:r>
            <a:endParaRPr lang="en-GB" dirty="0"/>
          </a:p>
        </p:txBody>
      </p:sp>
      <p:sp>
        <p:nvSpPr>
          <p:cNvPr id="3" name="Content Placeholder 2"/>
          <p:cNvSpPr>
            <a:spLocks noGrp="1"/>
          </p:cNvSpPr>
          <p:nvPr>
            <p:ph idx="1"/>
          </p:nvPr>
        </p:nvSpPr>
        <p:spPr>
          <a:xfrm>
            <a:off x="504000" y="2772000"/>
            <a:ext cx="7596000" cy="3168000"/>
          </a:xfrm>
        </p:spPr>
        <p:txBody>
          <a:bodyPr/>
          <a:lstStyle>
            <a:lvl1pPr>
              <a:spcAft>
                <a:spcPts val="0"/>
              </a:spcAft>
              <a:defRPr sz="2400" b="0" i="0" baseline="0">
                <a:latin typeface="+mn-lt"/>
              </a:defRPr>
            </a:lvl1pPr>
            <a:lvl2pPr marL="180000" indent="-180000">
              <a:spcAft>
                <a:spcPts val="0"/>
              </a:spcAft>
              <a:buFont typeface="Calibri Light" panose="020F0302020204030204" pitchFamily="34" charset="0"/>
              <a:buChar char="–"/>
              <a:defRPr sz="2400" baseline="0"/>
            </a:lvl2pPr>
            <a:lvl3pPr marL="180000" indent="-180000">
              <a:buFont typeface="Calibri Light" panose="020F0302020204030204" pitchFamily="34" charset="0"/>
              <a:buChar char="&gt;"/>
              <a:defRPr sz="2400" baseline="0"/>
            </a:lvl3pPr>
            <a:lvl4pPr marL="360000" indent="-180000">
              <a:buFont typeface="Calibri Light" panose="020F0302020204030204" pitchFamily="34" charset="0"/>
              <a:buChar char="–"/>
              <a:defRPr sz="2400" baseline="0"/>
            </a:lvl4pPr>
            <a:lvl5pPr marL="540000" indent="-180000">
              <a:buFont typeface="Calibri Light" panose="020F0302020204030204" pitchFamily="34" charset="0"/>
              <a:buChar char="&gt;"/>
              <a:defRPr sz="24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TextBox 8"/>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chemeClr val="accent1"/>
                </a:solidFill>
              </a:rPr>
              <a:t>British Telecommunications plc 2017</a:t>
            </a:r>
          </a:p>
        </p:txBody>
      </p:sp>
      <p:pic>
        <p:nvPicPr>
          <p:cNvPr id="10" name="Picture 9">
            <a:extLst>
              <a:ext uri="{FF2B5EF4-FFF2-40B4-BE49-F238E27FC236}">
                <a16:creationId xmlns:a16="http://schemas.microsoft.com/office/drawing/2014/main" xmlns="" id="{81077EE9-0CA2-4010-86CA-E4826DA382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7200" y="6289200"/>
            <a:ext cx="1620000" cy="186474"/>
          </a:xfrm>
          <a:prstGeom prst="rect">
            <a:avLst/>
          </a:prstGeom>
        </p:spPr>
      </p:pic>
    </p:spTree>
    <p:extLst>
      <p:ext uri="{BB962C8B-B14F-4D97-AF65-F5344CB8AC3E}">
        <p14:creationId xmlns:p14="http://schemas.microsoft.com/office/powerpoint/2010/main" val="3028959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Larg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504000" y="1512000"/>
            <a:ext cx="6300000" cy="4464000"/>
          </a:xfrm>
        </p:spPr>
        <p:txBody>
          <a:bodyPr/>
          <a:lstStyle>
            <a:lvl1pPr>
              <a:spcAft>
                <a:spcPts val="0"/>
              </a:spcAft>
              <a:defRPr sz="1800" b="0" i="0" baseline="0">
                <a:latin typeface="+mn-lt"/>
              </a:defRPr>
            </a:lvl1pPr>
            <a:lvl2pPr marL="180000" indent="-180000">
              <a:spcAft>
                <a:spcPts val="0"/>
              </a:spcAft>
              <a:buFont typeface="Calibri Light" panose="020F0302020204030204" pitchFamily="34" charset="0"/>
              <a:buChar char="–"/>
              <a:defRPr sz="1800" baseline="0"/>
            </a:lvl2pPr>
            <a:lvl3pPr marL="180000" indent="-180000">
              <a:buFont typeface="Calibri Light" panose="020F0302020204030204" pitchFamily="34" charset="0"/>
              <a:buChar char="&gt;"/>
              <a:defRPr sz="1800" baseline="0"/>
            </a:lvl3pPr>
            <a:lvl4pPr marL="360000" indent="-180000">
              <a:buFont typeface="Calibri Light" panose="020F0302020204030204" pitchFamily="34" charset="0"/>
              <a:buChar char="–"/>
              <a:defRPr sz="1800" baseline="0"/>
            </a:lvl4pPr>
            <a:lvl5pPr marL="540000" indent="-180000">
              <a:buFont typeface="Calibri Light" panose="020F0302020204030204" pitchFamily="34" charset="0"/>
              <a:buChar char="&gt;"/>
              <a:defRPr sz="1800" baseline="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621284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rge Text + 1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504000" y="1512000"/>
            <a:ext cx="6300000" cy="4464000"/>
          </a:xfrm>
        </p:spPr>
        <p:txBody>
          <a:bodyPr/>
          <a:lstStyle>
            <a:lvl1pPr>
              <a:spcAft>
                <a:spcPts val="0"/>
              </a:spcAft>
              <a:defRPr sz="2400" b="0" i="0" baseline="0">
                <a:latin typeface="+mn-lt"/>
              </a:defRPr>
            </a:lvl1pPr>
            <a:lvl2pPr marL="180000" indent="-180000">
              <a:spcAft>
                <a:spcPts val="0"/>
              </a:spcAft>
              <a:buFont typeface="Calibri Light" panose="020F0302020204030204" pitchFamily="34" charset="0"/>
              <a:buChar char="–"/>
              <a:defRPr sz="2400" baseline="0"/>
            </a:lvl2pPr>
            <a:lvl3pPr marL="180000" indent="-180000">
              <a:buFont typeface="Calibri Light" panose="020F0302020204030204" pitchFamily="34" charset="0"/>
              <a:buChar char="&gt;"/>
              <a:defRPr sz="2400" baseline="0"/>
            </a:lvl3pPr>
            <a:lvl4pPr marL="360000" indent="-180000">
              <a:buFont typeface="Calibri Light" panose="020F0302020204030204" pitchFamily="34" charset="0"/>
              <a:buChar char="–"/>
              <a:defRPr sz="2400" baseline="0"/>
            </a:lvl4pPr>
            <a:lvl5pPr marL="540000" indent="-180000">
              <a:buFont typeface="Calibri Light" panose="020F0302020204030204" pitchFamily="34" charset="0"/>
              <a:buChar char="&gt;"/>
              <a:defRPr sz="24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3"/>
          </p:nvPr>
        </p:nvSpPr>
        <p:spPr>
          <a:xfrm>
            <a:off x="7127999" y="1512000"/>
            <a:ext cx="4572000" cy="4464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74152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rge Text + 2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504000" y="1512000"/>
            <a:ext cx="6300000" cy="4464000"/>
          </a:xfrm>
        </p:spPr>
        <p:txBody>
          <a:bodyPr/>
          <a:lstStyle>
            <a:lvl1pPr>
              <a:spcAft>
                <a:spcPts val="0"/>
              </a:spcAft>
              <a:defRPr sz="2400" b="0" i="0" baseline="0">
                <a:latin typeface="+mn-lt"/>
              </a:defRPr>
            </a:lvl1pPr>
            <a:lvl2pPr marL="180000" indent="-180000">
              <a:spcAft>
                <a:spcPts val="0"/>
              </a:spcAft>
              <a:buFont typeface="Calibri Light" panose="020F0302020204030204" pitchFamily="34" charset="0"/>
              <a:buChar char="–"/>
              <a:defRPr sz="2400" baseline="0"/>
            </a:lvl2pPr>
            <a:lvl3pPr marL="180000" indent="-180000">
              <a:buFont typeface="Calibri Light" panose="020F0302020204030204" pitchFamily="34" charset="0"/>
              <a:buChar char="&gt;"/>
              <a:defRPr sz="2400" baseline="0"/>
            </a:lvl3pPr>
            <a:lvl4pPr marL="360000" indent="-180000">
              <a:buFont typeface="Calibri Light" panose="020F0302020204030204" pitchFamily="34" charset="0"/>
              <a:buChar char="–"/>
              <a:defRPr sz="2400" baseline="0"/>
            </a:lvl4pPr>
            <a:lvl5pPr marL="540000" indent="-180000">
              <a:buFont typeface="Calibri Light" panose="020F0302020204030204" pitchFamily="34" charset="0"/>
              <a:buChar char="&gt;"/>
              <a:defRPr sz="24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10" name="Content Placeholder 8"/>
          <p:cNvSpPr>
            <a:spLocks noGrp="1"/>
          </p:cNvSpPr>
          <p:nvPr>
            <p:ph sz="quarter" idx="13"/>
          </p:nvPr>
        </p:nvSpPr>
        <p:spPr>
          <a:xfrm>
            <a:off x="7127999" y="1512000"/>
            <a:ext cx="4572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8"/>
          <p:cNvSpPr>
            <a:spLocks noGrp="1"/>
          </p:cNvSpPr>
          <p:nvPr>
            <p:ph sz="quarter" idx="14"/>
          </p:nvPr>
        </p:nvSpPr>
        <p:spPr>
          <a:xfrm>
            <a:off x="7127999" y="3816000"/>
            <a:ext cx="4572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30732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4000" y="1800000"/>
            <a:ext cx="8640000" cy="1260000"/>
          </a:xfrm>
        </p:spPr>
        <p:txBody>
          <a:bodyPr/>
          <a:lstStyle>
            <a:lvl1pPr algn="l">
              <a:lnSpc>
                <a:spcPct val="85000"/>
              </a:lnSpc>
              <a:defRPr sz="4400" b="0" i="0">
                <a:solidFill>
                  <a:schemeClr val="bg1"/>
                </a:solidFill>
                <a:latin typeface="+mn-lt"/>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481875" y="3204245"/>
            <a:ext cx="8640000" cy="718167"/>
          </a:xfrm>
        </p:spPr>
        <p:txBody>
          <a:bodyPr/>
          <a:lstStyle>
            <a:lvl1pPr marL="0" indent="0" algn="l">
              <a:lnSpc>
                <a:spcPct val="100000"/>
              </a:lnSpc>
              <a:buNone/>
              <a:defRPr sz="2400" b="0" i="0">
                <a:solidFill>
                  <a:schemeClr val="bg1"/>
                </a:solidFill>
                <a:latin typeface="+mn-lt"/>
              </a:defRPr>
            </a:lvl1pPr>
            <a:lvl2pPr marL="456057" indent="0" algn="ctr">
              <a:buNone/>
              <a:defRPr>
                <a:solidFill>
                  <a:schemeClr val="tx1">
                    <a:tint val="75000"/>
                  </a:schemeClr>
                </a:solidFill>
              </a:defRPr>
            </a:lvl2pPr>
            <a:lvl3pPr marL="912114" indent="0" algn="ctr">
              <a:buNone/>
              <a:defRPr>
                <a:solidFill>
                  <a:schemeClr val="tx1">
                    <a:tint val="75000"/>
                  </a:schemeClr>
                </a:solidFill>
              </a:defRPr>
            </a:lvl3pPr>
            <a:lvl4pPr marL="1368171" indent="0" algn="ctr">
              <a:buNone/>
              <a:defRPr>
                <a:solidFill>
                  <a:schemeClr val="tx1">
                    <a:tint val="75000"/>
                  </a:schemeClr>
                </a:solidFill>
              </a:defRPr>
            </a:lvl4pPr>
            <a:lvl5pPr marL="1824228" indent="0" algn="ctr">
              <a:buNone/>
              <a:defRPr>
                <a:solidFill>
                  <a:schemeClr val="tx1">
                    <a:tint val="75000"/>
                  </a:schemeClr>
                </a:solidFill>
              </a:defRPr>
            </a:lvl5pPr>
            <a:lvl6pPr marL="2280285" indent="0" algn="ctr">
              <a:buNone/>
              <a:defRPr>
                <a:solidFill>
                  <a:schemeClr val="tx1">
                    <a:tint val="75000"/>
                  </a:schemeClr>
                </a:solidFill>
              </a:defRPr>
            </a:lvl6pPr>
            <a:lvl7pPr marL="2736342" indent="0" algn="ctr">
              <a:buNone/>
              <a:defRPr>
                <a:solidFill>
                  <a:schemeClr val="tx1">
                    <a:tint val="75000"/>
                  </a:schemeClr>
                </a:solidFill>
              </a:defRPr>
            </a:lvl7pPr>
            <a:lvl8pPr marL="3192399" indent="0" algn="ctr">
              <a:buNone/>
              <a:defRPr>
                <a:solidFill>
                  <a:schemeClr val="tx1">
                    <a:tint val="75000"/>
                  </a:schemeClr>
                </a:solidFill>
              </a:defRPr>
            </a:lvl8pPr>
            <a:lvl9pPr marL="3648456" indent="0" algn="ctr">
              <a:buNone/>
              <a:defRPr>
                <a:solidFill>
                  <a:schemeClr val="tx1">
                    <a:tint val="75000"/>
                  </a:schemeClr>
                </a:solidFill>
              </a:defRPr>
            </a:lvl9pPr>
          </a:lstStyle>
          <a:p>
            <a:r>
              <a:rPr lang="en-US" dirty="0"/>
              <a:t>Click to edit Master date style</a:t>
            </a:r>
            <a:endParaRPr lang="en-GB" dirty="0"/>
          </a:p>
        </p:txBody>
      </p:sp>
      <p:sp>
        <p:nvSpPr>
          <p:cNvPr id="6" name="Slide Number Placeholder 5"/>
          <p:cNvSpPr>
            <a:spLocks noGrp="1"/>
          </p:cNvSpPr>
          <p:nvPr>
            <p:ph type="sldNum" sz="quarter" idx="12"/>
          </p:nvPr>
        </p:nvSpPr>
        <p:spPr/>
        <p:txBody>
          <a:bodyPr/>
          <a:lstStyle>
            <a:lvl1pPr>
              <a:defRPr sz="1000">
                <a:solidFill>
                  <a:schemeClr val="bg1"/>
                </a:solidFill>
              </a:defRPr>
            </a:lvl1pPr>
          </a:lstStyle>
          <a:p>
            <a:fld id="{0B868178-02AE-42FC-958D-6B8F13B60175}" type="slidenum">
              <a:rPr lang="en-GB" smtClean="0"/>
              <a:pPr/>
              <a:t>‹#›</a:t>
            </a:fld>
            <a:endParaRPr lang="en-GB"/>
          </a:p>
        </p:txBody>
      </p:sp>
      <p:sp>
        <p:nvSpPr>
          <p:cNvPr id="9" name="TextBox 8"/>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chemeClr val="bg1"/>
                </a:solidFill>
              </a:rPr>
              <a:t>British Telecommunications plc 2017</a:t>
            </a:r>
          </a:p>
        </p:txBody>
      </p:sp>
      <p:pic>
        <p:nvPicPr>
          <p:cNvPr id="7" name="Picture 6">
            <a:extLst>
              <a:ext uri="{FF2B5EF4-FFF2-40B4-BE49-F238E27FC236}">
                <a16:creationId xmlns:a16="http://schemas.microsoft.com/office/drawing/2014/main" xmlns="" id="{51F26D7D-D64F-45AB-ADBC-55B77431667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005" y="711561"/>
            <a:ext cx="2160000" cy="248633"/>
          </a:xfrm>
          <a:prstGeom prst="rect">
            <a:avLst/>
          </a:prstGeom>
        </p:spPr>
      </p:pic>
    </p:spTree>
    <p:extLst>
      <p:ext uri="{BB962C8B-B14F-4D97-AF65-F5344CB8AC3E}">
        <p14:creationId xmlns:p14="http://schemas.microsoft.com/office/powerpoint/2010/main" val="3095303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898384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5544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2000" y="1512000"/>
            <a:ext cx="5544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17721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36468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294800" y="1512000"/>
            <a:ext cx="36468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3"/>
          </p:nvPr>
        </p:nvSpPr>
        <p:spPr>
          <a:xfrm>
            <a:off x="8085600" y="1512000"/>
            <a:ext cx="3646800" cy="4464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473933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 2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3888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3"/>
          </p:nvPr>
        </p:nvSpPr>
        <p:spPr>
          <a:xfrm>
            <a:off x="4752000" y="1512000"/>
            <a:ext cx="3420000" cy="442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8"/>
          <p:cNvSpPr>
            <a:spLocks noGrp="1"/>
          </p:cNvSpPr>
          <p:nvPr>
            <p:ph sz="quarter" idx="14"/>
          </p:nvPr>
        </p:nvSpPr>
        <p:spPr>
          <a:xfrm>
            <a:off x="8280000" y="1512000"/>
            <a:ext cx="3420000" cy="442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249825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 3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3888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12" name="Content Placeholder 8"/>
          <p:cNvSpPr>
            <a:spLocks noGrp="1"/>
          </p:cNvSpPr>
          <p:nvPr>
            <p:ph sz="quarter" idx="13"/>
          </p:nvPr>
        </p:nvSpPr>
        <p:spPr>
          <a:xfrm>
            <a:off x="4752000" y="1512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8"/>
          <p:cNvSpPr>
            <a:spLocks noGrp="1"/>
          </p:cNvSpPr>
          <p:nvPr>
            <p:ph sz="quarter" idx="15"/>
          </p:nvPr>
        </p:nvSpPr>
        <p:spPr>
          <a:xfrm>
            <a:off x="4752000" y="3780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8"/>
          <p:cNvSpPr>
            <a:spLocks noGrp="1"/>
          </p:cNvSpPr>
          <p:nvPr>
            <p:ph sz="quarter" idx="16"/>
          </p:nvPr>
        </p:nvSpPr>
        <p:spPr>
          <a:xfrm>
            <a:off x="8280000" y="1512000"/>
            <a:ext cx="3420000" cy="442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455967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 4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3888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13" name="Content Placeholder 8"/>
          <p:cNvSpPr>
            <a:spLocks noGrp="1"/>
          </p:cNvSpPr>
          <p:nvPr>
            <p:ph sz="quarter" idx="13"/>
          </p:nvPr>
        </p:nvSpPr>
        <p:spPr>
          <a:xfrm>
            <a:off x="4752000" y="1512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8"/>
          <p:cNvSpPr>
            <a:spLocks noGrp="1"/>
          </p:cNvSpPr>
          <p:nvPr>
            <p:ph sz="quarter" idx="17"/>
          </p:nvPr>
        </p:nvSpPr>
        <p:spPr>
          <a:xfrm>
            <a:off x="4752000" y="3780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8"/>
          <p:cNvSpPr>
            <a:spLocks noGrp="1"/>
          </p:cNvSpPr>
          <p:nvPr>
            <p:ph sz="quarter" idx="18"/>
          </p:nvPr>
        </p:nvSpPr>
        <p:spPr>
          <a:xfrm>
            <a:off x="8280000" y="1512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Content Placeholder 8"/>
          <p:cNvSpPr>
            <a:spLocks noGrp="1"/>
          </p:cNvSpPr>
          <p:nvPr>
            <p:ph sz="quarter" idx="19"/>
          </p:nvPr>
        </p:nvSpPr>
        <p:spPr>
          <a:xfrm>
            <a:off x="8280000" y="3780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473420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Columns + 3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3646800" cy="8856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294800" y="1512000"/>
            <a:ext cx="3646800" cy="8856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3"/>
          </p:nvPr>
        </p:nvSpPr>
        <p:spPr>
          <a:xfrm>
            <a:off x="8085600" y="1512000"/>
            <a:ext cx="3646800" cy="885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8"/>
          <p:cNvSpPr>
            <a:spLocks noGrp="1"/>
          </p:cNvSpPr>
          <p:nvPr>
            <p:ph sz="quarter" idx="17"/>
          </p:nvPr>
        </p:nvSpPr>
        <p:spPr>
          <a:xfrm>
            <a:off x="504000" y="2736000"/>
            <a:ext cx="3646800" cy="3232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8"/>
          <p:cNvSpPr>
            <a:spLocks noGrp="1"/>
          </p:cNvSpPr>
          <p:nvPr>
            <p:ph sz="quarter" idx="18"/>
          </p:nvPr>
        </p:nvSpPr>
        <p:spPr>
          <a:xfrm>
            <a:off x="4294800" y="2736000"/>
            <a:ext cx="3646800" cy="3232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8"/>
          <p:cNvSpPr>
            <a:spLocks noGrp="1"/>
          </p:cNvSpPr>
          <p:nvPr>
            <p:ph sz="quarter" idx="19"/>
          </p:nvPr>
        </p:nvSpPr>
        <p:spPr>
          <a:xfrm>
            <a:off x="8085600" y="2736000"/>
            <a:ext cx="3646800" cy="3232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46799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arge Image +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hasCustomPrompt="1"/>
          </p:nvPr>
        </p:nvSpPr>
        <p:spPr>
          <a:xfrm>
            <a:off x="504000" y="5796000"/>
            <a:ext cx="3754800" cy="360000"/>
          </a:xfrm>
        </p:spPr>
        <p:txBody>
          <a:bodyPr/>
          <a:lstStyle/>
          <a:p>
            <a:pPr lvl="0"/>
            <a:r>
              <a:rPr lang="en-US" dirty="0"/>
              <a:t>Edit Master text styles</a:t>
            </a:r>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7"/>
          </p:nvPr>
        </p:nvSpPr>
        <p:spPr>
          <a:xfrm>
            <a:off x="504000" y="1512000"/>
            <a:ext cx="11232000" cy="4150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526867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5" name="Slide Number Placeholder 4"/>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702338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4" name="Slide Number Placeholder 3"/>
          <p:cNvSpPr>
            <a:spLocks noGrp="1"/>
          </p:cNvSpPr>
          <p:nvPr>
            <p:ph type="sldNum" sz="quarter" idx="12"/>
          </p:nvPr>
        </p:nvSpPr>
        <p:spPr/>
        <p:txBody>
          <a:bodyPr/>
          <a:lstStyle/>
          <a:p>
            <a:fld id="{0B868178-02AE-42FC-958D-6B8F13B60175}" type="slidenum">
              <a:rPr lang="en-GB" smtClean="0"/>
              <a:t>‹#›</a:t>
            </a:fld>
            <a:endParaRPr lang="en-GB"/>
          </a:p>
        </p:txBody>
      </p:sp>
      <p:sp>
        <p:nvSpPr>
          <p:cNvPr id="7" name="TextBox 6"/>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chemeClr val="accent1"/>
                </a:solidFill>
              </a:rPr>
              <a:t>British Telecommunications plc 2017</a:t>
            </a:r>
          </a:p>
        </p:txBody>
      </p:sp>
      <p:pic>
        <p:nvPicPr>
          <p:cNvPr id="6" name="Picture 5">
            <a:extLst>
              <a:ext uri="{FF2B5EF4-FFF2-40B4-BE49-F238E27FC236}">
                <a16:creationId xmlns:a16="http://schemas.microsoft.com/office/drawing/2014/main" xmlns="" id="{0F8FC6F6-2D94-4EFB-A433-89FA67602B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7200" y="6289200"/>
            <a:ext cx="1620000" cy="186474"/>
          </a:xfrm>
          <a:prstGeom prst="rect">
            <a:avLst/>
          </a:prstGeom>
        </p:spPr>
      </p:pic>
    </p:spTree>
    <p:extLst>
      <p:ext uri="{BB962C8B-B14F-4D97-AF65-F5344CB8AC3E}">
        <p14:creationId xmlns:p14="http://schemas.microsoft.com/office/powerpoint/2010/main" val="3780285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image (blank)">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4000" y="1800000"/>
            <a:ext cx="8640000" cy="1260000"/>
          </a:xfrm>
        </p:spPr>
        <p:txBody>
          <a:bodyPr/>
          <a:lstStyle>
            <a:lvl1pPr algn="l">
              <a:lnSpc>
                <a:spcPct val="85000"/>
              </a:lnSpc>
              <a:defRPr sz="4400" b="0" i="0">
                <a:solidFill>
                  <a:schemeClr val="bg1"/>
                </a:solidFill>
                <a:latin typeface="+mn-lt"/>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481875" y="3204245"/>
            <a:ext cx="8640000" cy="718167"/>
          </a:xfrm>
        </p:spPr>
        <p:txBody>
          <a:bodyPr/>
          <a:lstStyle>
            <a:lvl1pPr marL="0" indent="0" algn="l">
              <a:lnSpc>
                <a:spcPct val="100000"/>
              </a:lnSpc>
              <a:buNone/>
              <a:defRPr sz="2400" b="0" i="0">
                <a:solidFill>
                  <a:schemeClr val="bg1"/>
                </a:solidFill>
                <a:latin typeface="+mn-lt"/>
              </a:defRPr>
            </a:lvl1pPr>
            <a:lvl2pPr marL="456057" indent="0" algn="ctr">
              <a:buNone/>
              <a:defRPr>
                <a:solidFill>
                  <a:schemeClr val="tx1">
                    <a:tint val="75000"/>
                  </a:schemeClr>
                </a:solidFill>
              </a:defRPr>
            </a:lvl2pPr>
            <a:lvl3pPr marL="912114" indent="0" algn="ctr">
              <a:buNone/>
              <a:defRPr>
                <a:solidFill>
                  <a:schemeClr val="tx1">
                    <a:tint val="75000"/>
                  </a:schemeClr>
                </a:solidFill>
              </a:defRPr>
            </a:lvl3pPr>
            <a:lvl4pPr marL="1368171" indent="0" algn="ctr">
              <a:buNone/>
              <a:defRPr>
                <a:solidFill>
                  <a:schemeClr val="tx1">
                    <a:tint val="75000"/>
                  </a:schemeClr>
                </a:solidFill>
              </a:defRPr>
            </a:lvl4pPr>
            <a:lvl5pPr marL="1824228" indent="0" algn="ctr">
              <a:buNone/>
              <a:defRPr>
                <a:solidFill>
                  <a:schemeClr val="tx1">
                    <a:tint val="75000"/>
                  </a:schemeClr>
                </a:solidFill>
              </a:defRPr>
            </a:lvl5pPr>
            <a:lvl6pPr marL="2280285" indent="0" algn="ctr">
              <a:buNone/>
              <a:defRPr>
                <a:solidFill>
                  <a:schemeClr val="tx1">
                    <a:tint val="75000"/>
                  </a:schemeClr>
                </a:solidFill>
              </a:defRPr>
            </a:lvl6pPr>
            <a:lvl7pPr marL="2736342" indent="0" algn="ctr">
              <a:buNone/>
              <a:defRPr>
                <a:solidFill>
                  <a:schemeClr val="tx1">
                    <a:tint val="75000"/>
                  </a:schemeClr>
                </a:solidFill>
              </a:defRPr>
            </a:lvl7pPr>
            <a:lvl8pPr marL="3192399" indent="0" algn="ctr">
              <a:buNone/>
              <a:defRPr>
                <a:solidFill>
                  <a:schemeClr val="tx1">
                    <a:tint val="75000"/>
                  </a:schemeClr>
                </a:solidFill>
              </a:defRPr>
            </a:lvl8pPr>
            <a:lvl9pPr marL="3648456" indent="0" algn="ctr">
              <a:buNone/>
              <a:defRPr>
                <a:solidFill>
                  <a:schemeClr val="tx1">
                    <a:tint val="75000"/>
                  </a:schemeClr>
                </a:solidFill>
              </a:defRPr>
            </a:lvl9pPr>
          </a:lstStyle>
          <a:p>
            <a:r>
              <a:rPr lang="en-US" dirty="0"/>
              <a:t>Click to edit Master date style</a:t>
            </a:r>
            <a:endParaRPr lang="en-GB" dirty="0"/>
          </a:p>
        </p:txBody>
      </p:sp>
      <p:sp>
        <p:nvSpPr>
          <p:cNvPr id="6" name="Slide Number Placeholder 5"/>
          <p:cNvSpPr>
            <a:spLocks noGrp="1"/>
          </p:cNvSpPr>
          <p:nvPr>
            <p:ph type="sldNum" sz="quarter" idx="12"/>
          </p:nvPr>
        </p:nvSpPr>
        <p:spPr/>
        <p:txBody>
          <a:bodyPr/>
          <a:lstStyle>
            <a:lvl1pPr>
              <a:defRPr sz="1000">
                <a:solidFill>
                  <a:schemeClr val="bg1"/>
                </a:solidFill>
              </a:defRPr>
            </a:lvl1pPr>
          </a:lstStyle>
          <a:p>
            <a:fld id="{0B868178-02AE-42FC-958D-6B8F13B60175}" type="slidenum">
              <a:rPr lang="en-GB" smtClean="0"/>
              <a:pPr/>
              <a:t>‹#›</a:t>
            </a:fld>
            <a:endParaRPr lang="en-GB"/>
          </a:p>
        </p:txBody>
      </p:sp>
      <p:sp>
        <p:nvSpPr>
          <p:cNvPr id="9" name="TextBox 8"/>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pic>
        <p:nvPicPr>
          <p:cNvPr id="7" name="Picture 6">
            <a:extLst>
              <a:ext uri="{FF2B5EF4-FFF2-40B4-BE49-F238E27FC236}">
                <a16:creationId xmlns:a16="http://schemas.microsoft.com/office/drawing/2014/main" xmlns="" id="{4EDC729A-98FE-4613-8BBE-7F95C55350F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6545" y="742041"/>
            <a:ext cx="2160000" cy="248633"/>
          </a:xfrm>
          <a:prstGeom prst="rect">
            <a:avLst/>
          </a:prstGeom>
        </p:spPr>
      </p:pic>
    </p:spTree>
    <p:extLst>
      <p:ext uri="{BB962C8B-B14F-4D97-AF65-F5344CB8AC3E}">
        <p14:creationId xmlns:p14="http://schemas.microsoft.com/office/powerpoint/2010/main" val="28808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large text)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8640000" cy="1620000"/>
          </a:xfrm>
        </p:spPr>
        <p:txBody>
          <a:bodyPr anchor="t" anchorCtr="0"/>
          <a:lstStyle>
            <a:lvl1pPr algn="l">
              <a:lnSpc>
                <a:spcPct val="90000"/>
              </a:lnSpc>
              <a:defRPr sz="4800" b="0" cap="none" baseline="0">
                <a:solidFill>
                  <a:schemeClr val="bg1"/>
                </a:solidFill>
                <a:latin typeface="+mn-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7" name="TextBox 6"/>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3284594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large text) (pin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8640000" cy="1620000"/>
          </a:xfrm>
        </p:spPr>
        <p:txBody>
          <a:bodyPr anchor="t" anchorCtr="0"/>
          <a:lstStyle>
            <a:lvl1pPr algn="l">
              <a:lnSpc>
                <a:spcPct val="90000"/>
              </a:lnSpc>
              <a:defRPr sz="4800" b="0" cap="none" baseline="0">
                <a:solidFill>
                  <a:schemeClr val="bg1"/>
                </a:solidFill>
                <a:latin typeface="+mn-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8" name="TextBox 7"/>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658465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large text) (blu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8640000" cy="1620000"/>
          </a:xfrm>
        </p:spPr>
        <p:txBody>
          <a:bodyPr anchor="t" anchorCtr="0"/>
          <a:lstStyle>
            <a:lvl1pPr algn="l">
              <a:lnSpc>
                <a:spcPct val="90000"/>
              </a:lnSpc>
              <a:defRPr sz="4800" b="0" cap="none" baseline="0">
                <a:solidFill>
                  <a:schemeClr val="bg1"/>
                </a:solidFill>
                <a:latin typeface="+mn-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8" name="TextBox 7"/>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110352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image (large text) (blank)">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8640000" cy="1620000"/>
          </a:xfrm>
        </p:spPr>
        <p:txBody>
          <a:bodyPr anchor="t" anchorCtr="0"/>
          <a:lstStyle>
            <a:lvl1pPr algn="l">
              <a:lnSpc>
                <a:spcPct val="90000"/>
              </a:lnSpc>
              <a:defRPr sz="4800" b="0" cap="none" baseline="0">
                <a:solidFill>
                  <a:schemeClr val="bg1"/>
                </a:solidFill>
                <a:latin typeface="+mn-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8" name="TextBox 7"/>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2254282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small text)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6480000" cy="324000"/>
          </a:xfrm>
        </p:spPr>
        <p:txBody>
          <a:bodyPr anchor="t" anchorCtr="0"/>
          <a:lstStyle>
            <a:lvl1pPr algn="l">
              <a:lnSpc>
                <a:spcPct val="100000"/>
              </a:lnSpc>
              <a:defRPr sz="2400" b="1" cap="none" baseline="0">
                <a:solidFill>
                  <a:schemeClr val="bg1"/>
                </a:solidFill>
                <a:latin typeface="+mj-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9" name="Text Placeholder 8"/>
          <p:cNvSpPr>
            <a:spLocks noGrp="1"/>
          </p:cNvSpPr>
          <p:nvPr>
            <p:ph type="body" sz="quarter" idx="13"/>
          </p:nvPr>
        </p:nvSpPr>
        <p:spPr>
          <a:xfrm>
            <a:off x="502509" y="2160160"/>
            <a:ext cx="6480000" cy="1620000"/>
          </a:xfrm>
        </p:spPr>
        <p:txBody>
          <a:bodyPr/>
          <a:lstStyle>
            <a:lvl1pPr>
              <a:lnSpc>
                <a:spcPct val="100000"/>
              </a:lnSpc>
              <a:defRPr sz="2400" b="0">
                <a:solidFill>
                  <a:schemeClr val="bg1"/>
                </a:solidFill>
                <a:latin typeface="+mn-lt"/>
              </a:defRPr>
            </a:lvl1pPr>
          </a:lstStyle>
          <a:p>
            <a:pPr lvl="0"/>
            <a:r>
              <a:rPr lang="en-US"/>
              <a:t>Edit Master text styles</a:t>
            </a:r>
          </a:p>
        </p:txBody>
      </p:sp>
      <p:sp>
        <p:nvSpPr>
          <p:cNvPr id="10" name="TextBox 9"/>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2322115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small text) (pin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6480000" cy="324000"/>
          </a:xfrm>
        </p:spPr>
        <p:txBody>
          <a:bodyPr anchor="t" anchorCtr="0"/>
          <a:lstStyle>
            <a:lvl1pPr algn="l">
              <a:lnSpc>
                <a:spcPct val="100000"/>
              </a:lnSpc>
              <a:defRPr sz="2400" b="1" cap="none" baseline="0">
                <a:solidFill>
                  <a:schemeClr val="bg1"/>
                </a:solidFill>
                <a:latin typeface="+mj-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9" name="Text Placeholder 8"/>
          <p:cNvSpPr>
            <a:spLocks noGrp="1"/>
          </p:cNvSpPr>
          <p:nvPr>
            <p:ph type="body" sz="quarter" idx="13"/>
          </p:nvPr>
        </p:nvSpPr>
        <p:spPr>
          <a:xfrm>
            <a:off x="502509" y="2160160"/>
            <a:ext cx="6480000" cy="1620000"/>
          </a:xfrm>
        </p:spPr>
        <p:txBody>
          <a:bodyPr/>
          <a:lstStyle>
            <a:lvl1pPr>
              <a:lnSpc>
                <a:spcPct val="100000"/>
              </a:lnSpc>
              <a:defRPr sz="2400" b="0">
                <a:solidFill>
                  <a:schemeClr val="bg1"/>
                </a:solidFill>
                <a:latin typeface="+mn-lt"/>
              </a:defRPr>
            </a:lvl1pPr>
          </a:lstStyle>
          <a:p>
            <a:pPr lvl="0"/>
            <a:r>
              <a:rPr lang="en-US"/>
              <a:t>Edit Master text styles</a:t>
            </a:r>
          </a:p>
        </p:txBody>
      </p:sp>
      <p:sp>
        <p:nvSpPr>
          <p:cNvPr id="10" name="TextBox 9"/>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3062979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4000" y="324000"/>
            <a:ext cx="11232000" cy="43200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504000" y="1512000"/>
            <a:ext cx="11232000" cy="4464000"/>
          </a:xfrm>
          <a:prstGeom prst="rect">
            <a:avLst/>
          </a:prstGeom>
        </p:spPr>
        <p:txBody>
          <a:bodyPr vert="horz" lIns="0" tIns="0" rIns="0" bIns="0" rtlCol="0" anchor="t" anchorCtr="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6289200" y="6228000"/>
            <a:ext cx="3600000" cy="287267"/>
          </a:xfrm>
          <a:prstGeom prst="rect">
            <a:avLst/>
          </a:prstGeom>
        </p:spPr>
        <p:txBody>
          <a:bodyPr vert="horz" lIns="0" tIns="0" rIns="0" bIns="0" rtlCol="0" anchor="b" anchorCtr="0">
            <a:noAutofit/>
          </a:bodyPr>
          <a:lstStyle>
            <a:lvl1pPr algn="r">
              <a:defRPr sz="1000">
                <a:solidFill>
                  <a:schemeClr val="accent1"/>
                </a:solidFill>
              </a:defRPr>
            </a:lvl1pPr>
          </a:lstStyle>
          <a:p>
            <a:endParaRPr lang="en-GB" dirty="0"/>
          </a:p>
        </p:txBody>
      </p:sp>
      <p:sp>
        <p:nvSpPr>
          <p:cNvPr id="6" name="Slide Number Placeholder 5"/>
          <p:cNvSpPr>
            <a:spLocks noGrp="1"/>
          </p:cNvSpPr>
          <p:nvPr>
            <p:ph type="sldNum" sz="quarter" idx="4"/>
          </p:nvPr>
        </p:nvSpPr>
        <p:spPr>
          <a:xfrm>
            <a:off x="504000" y="6228581"/>
            <a:ext cx="360000" cy="287267"/>
          </a:xfrm>
          <a:prstGeom prst="rect">
            <a:avLst/>
          </a:prstGeom>
        </p:spPr>
        <p:txBody>
          <a:bodyPr vert="horz" lIns="0" tIns="0" rIns="0" bIns="0" rtlCol="0" anchor="b" anchorCtr="0">
            <a:noAutofit/>
          </a:bodyPr>
          <a:lstStyle>
            <a:lvl1pPr algn="l">
              <a:defRPr sz="1000">
                <a:solidFill>
                  <a:schemeClr val="accent1"/>
                </a:solidFill>
              </a:defRPr>
            </a:lvl1pPr>
          </a:lstStyle>
          <a:p>
            <a:fld id="{0B868178-02AE-42FC-958D-6B8F13B60175}" type="slidenum">
              <a:rPr lang="en-GB" smtClean="0"/>
              <a:pPr/>
              <a:t>‹#›</a:t>
            </a:fld>
            <a:endParaRPr lang="en-GB" dirty="0"/>
          </a:p>
        </p:txBody>
      </p:sp>
      <p:cxnSp>
        <p:nvCxnSpPr>
          <p:cNvPr id="8" name="Straight Connector 7"/>
          <p:cNvCxnSpPr/>
          <p:nvPr/>
        </p:nvCxnSpPr>
        <p:spPr>
          <a:xfrm>
            <a:off x="504000" y="936000"/>
            <a:ext cx="11232000"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07484" y="6254795"/>
            <a:ext cx="2160000" cy="261818"/>
          </a:xfrm>
          <a:prstGeom prst="rect">
            <a:avLst/>
          </a:prstGeom>
          <a:noFill/>
        </p:spPr>
        <p:txBody>
          <a:bodyPr wrap="square" lIns="0" tIns="0" rIns="0" bIns="0" rtlCol="0" anchor="b" anchorCtr="0">
            <a:noAutofit/>
          </a:bodyPr>
          <a:lstStyle/>
          <a:p>
            <a:r>
              <a:rPr lang="en-GB" sz="1000" dirty="0">
                <a:solidFill>
                  <a:schemeClr val="accent1"/>
                </a:solidFill>
              </a:rPr>
              <a:t>British Telecommunications plc 2017</a:t>
            </a:r>
          </a:p>
        </p:txBody>
      </p:sp>
      <p:pic>
        <p:nvPicPr>
          <p:cNvPr id="9" name="Picture 8">
            <a:extLst>
              <a:ext uri="{FF2B5EF4-FFF2-40B4-BE49-F238E27FC236}">
                <a16:creationId xmlns:a16="http://schemas.microsoft.com/office/drawing/2014/main" xmlns="" id="{986C0A9E-068F-46D6-848B-30CCFAE45A3A}"/>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0177200" y="6289200"/>
            <a:ext cx="1620000" cy="186474"/>
          </a:xfrm>
          <a:prstGeom prst="rect">
            <a:avLst/>
          </a:prstGeom>
        </p:spPr>
      </p:pic>
    </p:spTree>
    <p:extLst>
      <p:ext uri="{BB962C8B-B14F-4D97-AF65-F5344CB8AC3E}">
        <p14:creationId xmlns:p14="http://schemas.microsoft.com/office/powerpoint/2010/main" val="3743216919"/>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88" r:id="rId3"/>
    <p:sldLayoutId id="2147483651" r:id="rId4"/>
    <p:sldLayoutId id="2147483656" r:id="rId5"/>
    <p:sldLayoutId id="2147483657" r:id="rId6"/>
    <p:sldLayoutId id="2147483689" r:id="rId7"/>
    <p:sldLayoutId id="2147483668" r:id="rId8"/>
    <p:sldLayoutId id="2147483669" r:id="rId9"/>
    <p:sldLayoutId id="2147483670" r:id="rId10"/>
    <p:sldLayoutId id="2147483690" r:id="rId11"/>
    <p:sldLayoutId id="2147483674" r:id="rId12"/>
    <p:sldLayoutId id="2147483675" r:id="rId13"/>
    <p:sldLayoutId id="2147483676" r:id="rId14"/>
    <p:sldLayoutId id="2147483691" r:id="rId15"/>
    <p:sldLayoutId id="2147483687" r:id="rId16"/>
    <p:sldLayoutId id="2147483684" r:id="rId17"/>
    <p:sldLayoutId id="2147483685" r:id="rId18"/>
    <p:sldLayoutId id="2147483686" r:id="rId19"/>
    <p:sldLayoutId id="2147483650" r:id="rId20"/>
    <p:sldLayoutId id="2147483652" r:id="rId21"/>
    <p:sldLayoutId id="2147483678" r:id="rId22"/>
    <p:sldLayoutId id="2147483679" r:id="rId23"/>
    <p:sldLayoutId id="2147483680" r:id="rId24"/>
    <p:sldLayoutId id="2147483681" r:id="rId25"/>
    <p:sldLayoutId id="2147483682" r:id="rId26"/>
    <p:sldLayoutId id="2147483683" r:id="rId27"/>
    <p:sldLayoutId id="2147483654" r:id="rId28"/>
    <p:sldLayoutId id="2147483655"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2114" rtl="0" eaLnBrk="1" latinLnBrk="0" hangingPunct="1">
        <a:spcBef>
          <a:spcPct val="0"/>
        </a:spcBef>
        <a:buNone/>
        <a:defRPr sz="2400" b="0" kern="1200">
          <a:solidFill>
            <a:schemeClr val="accent1"/>
          </a:solidFill>
          <a:latin typeface="+mj-lt"/>
          <a:ea typeface="+mj-ea"/>
          <a:cs typeface="+mj-cs"/>
        </a:defRPr>
      </a:lvl1pPr>
    </p:titleStyle>
    <p:bodyStyle>
      <a:lvl1pPr marL="0" indent="0" algn="l" defTabSz="912114" rtl="0" eaLnBrk="1" latinLnBrk="0" hangingPunct="1">
        <a:lnSpc>
          <a:spcPct val="110000"/>
        </a:lnSpc>
        <a:spcBef>
          <a:spcPts val="0"/>
        </a:spcBef>
        <a:spcAft>
          <a:spcPts val="0"/>
        </a:spcAft>
        <a:buFontTx/>
        <a:buNone/>
        <a:defRPr sz="1500" b="1" i="0" kern="1200">
          <a:solidFill>
            <a:schemeClr val="tx1"/>
          </a:solidFill>
          <a:latin typeface="+mj-lt"/>
          <a:ea typeface="+mn-ea"/>
          <a:cs typeface="+mn-cs"/>
        </a:defRPr>
      </a:lvl1pPr>
      <a:lvl2pPr marL="0" indent="0" algn="l" defTabSz="912114" rtl="0" eaLnBrk="1" latinLnBrk="0" hangingPunct="1">
        <a:lnSpc>
          <a:spcPct val="110000"/>
        </a:lnSpc>
        <a:spcBef>
          <a:spcPts val="0"/>
        </a:spcBef>
        <a:spcAft>
          <a:spcPts val="0"/>
        </a:spcAft>
        <a:buFont typeface="Arial" panose="020B0604020202020204" pitchFamily="34" charset="0"/>
        <a:buNone/>
        <a:defRPr sz="1500" kern="1200">
          <a:solidFill>
            <a:schemeClr val="tx1"/>
          </a:solidFill>
          <a:latin typeface="+mn-lt"/>
          <a:ea typeface="+mn-ea"/>
          <a:cs typeface="+mn-cs"/>
        </a:defRPr>
      </a:lvl2pPr>
      <a:lvl3pPr marL="180000" indent="-180000" algn="l" defTabSz="912114" rtl="0" eaLnBrk="1" latinLnBrk="0" hangingPunct="1">
        <a:lnSpc>
          <a:spcPct val="110000"/>
        </a:lnSpc>
        <a:spcBef>
          <a:spcPts val="0"/>
        </a:spcBef>
        <a:spcAft>
          <a:spcPts val="0"/>
        </a:spcAft>
        <a:buFont typeface="BT Font Light" panose="020B0403030204020203" pitchFamily="34" charset="0"/>
        <a:buChar char="–"/>
        <a:defRPr sz="1500" kern="1200">
          <a:solidFill>
            <a:schemeClr val="tx1"/>
          </a:solidFill>
          <a:latin typeface="+mn-lt"/>
          <a:ea typeface="+mn-ea"/>
          <a:cs typeface="+mn-cs"/>
        </a:defRPr>
      </a:lvl3pPr>
      <a:lvl4pPr marL="360000" indent="-180000" algn="l" defTabSz="912114" rtl="0" eaLnBrk="1" latinLnBrk="0" hangingPunct="1">
        <a:lnSpc>
          <a:spcPct val="110000"/>
        </a:lnSpc>
        <a:spcBef>
          <a:spcPts val="0"/>
        </a:spcBef>
        <a:spcAft>
          <a:spcPts val="0"/>
        </a:spcAft>
        <a:buFont typeface="BT Font Light" panose="020B0403030204020203" pitchFamily="34" charset="0"/>
        <a:buChar char="&gt;"/>
        <a:defRPr sz="1500" kern="1200">
          <a:solidFill>
            <a:schemeClr val="tx1"/>
          </a:solidFill>
          <a:latin typeface="+mn-lt"/>
          <a:ea typeface="+mn-ea"/>
          <a:cs typeface="+mn-cs"/>
        </a:defRPr>
      </a:lvl4pPr>
      <a:lvl5pPr marL="540000" indent="-180000" algn="l" defTabSz="912114" rtl="0" eaLnBrk="1" latinLnBrk="0" hangingPunct="1">
        <a:lnSpc>
          <a:spcPct val="110000"/>
        </a:lnSpc>
        <a:spcBef>
          <a:spcPts val="0"/>
        </a:spcBef>
        <a:spcAft>
          <a:spcPts val="0"/>
        </a:spcAft>
        <a:buFont typeface="BT Font Light" panose="020B0403030204020203" pitchFamily="34" charset="0"/>
        <a:buChar char="–"/>
        <a:defRPr sz="1500" kern="1200">
          <a:solidFill>
            <a:schemeClr val="tx1"/>
          </a:solidFill>
          <a:latin typeface="+mn-lt"/>
          <a:ea typeface="+mn-ea"/>
          <a:cs typeface="+mn-cs"/>
        </a:defRPr>
      </a:lvl5pPr>
      <a:lvl6pPr marL="2508314"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6pPr>
      <a:lvl7pPr marL="2964371"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7pPr>
      <a:lvl8pPr marL="3420428"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8pPr>
      <a:lvl9pPr marL="3876485"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9pPr>
    </p:bodyStyle>
    <p:otherStyle>
      <a:defPPr>
        <a:defRPr lang="en-US"/>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975" userDrawn="1">
          <p15:clr>
            <a:srgbClr val="F26B43"/>
          </p15:clr>
        </p15:guide>
        <p15:guide id="2" pos="31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 Target="slide8.xml"/><Relationship Id="rId7" Type="http://schemas.openxmlformats.org/officeDocument/2006/relationships/image" Target="../media/image4.png"/><Relationship Id="rId2" Type="http://schemas.openxmlformats.org/officeDocument/2006/relationships/slide" Target="slide4.xml"/><Relationship Id="rId1" Type="http://schemas.openxmlformats.org/officeDocument/2006/relationships/slideLayout" Target="../slideLayouts/slideLayout17.xml"/><Relationship Id="rId6" Type="http://schemas.openxmlformats.org/officeDocument/2006/relationships/slide" Target="slide15.xml"/><Relationship Id="rId5" Type="http://schemas.openxmlformats.org/officeDocument/2006/relationships/slide" Target="slide12.xml"/><Relationship Id="rId4" Type="http://schemas.openxmlformats.org/officeDocument/2006/relationships/slide" Target="slide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btwholesale.com/" TargetMode="Externa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7978A413-411C-4357-9634-5516BEC772BF}"/>
              </a:ext>
            </a:extLst>
          </p:cNvPr>
          <p:cNvSpPr>
            <a:spLocks noGrp="1"/>
          </p:cNvSpPr>
          <p:nvPr>
            <p:ph type="sldNum" sz="quarter" idx="12"/>
          </p:nvPr>
        </p:nvSpPr>
        <p:spPr/>
        <p:txBody>
          <a:bodyPr/>
          <a:lstStyle/>
          <a:p>
            <a:fld id="{0B868178-02AE-42FC-958D-6B8F13B60175}" type="slidenum">
              <a:rPr lang="en-GB" smtClean="0"/>
              <a:pPr/>
              <a:t>1</a:t>
            </a:fld>
            <a:endParaRPr lang="en-GB"/>
          </a:p>
        </p:txBody>
      </p:sp>
      <p:sp>
        <p:nvSpPr>
          <p:cNvPr id="6" name="Title 5">
            <a:extLst>
              <a:ext uri="{FF2B5EF4-FFF2-40B4-BE49-F238E27FC236}">
                <a16:creationId xmlns:a16="http://schemas.microsoft.com/office/drawing/2014/main" xmlns="" id="{226863DD-BEA9-4A40-A432-142D2340EA74}"/>
              </a:ext>
            </a:extLst>
          </p:cNvPr>
          <p:cNvSpPr>
            <a:spLocks noGrp="1"/>
          </p:cNvSpPr>
          <p:nvPr>
            <p:ph type="ctrTitle"/>
          </p:nvPr>
        </p:nvSpPr>
        <p:spPr>
          <a:xfrm>
            <a:off x="504000" y="2129161"/>
            <a:ext cx="9288220" cy="575835"/>
          </a:xfrm>
        </p:spPr>
        <p:txBody>
          <a:bodyPr/>
          <a:lstStyle/>
          <a:p>
            <a:r>
              <a:rPr lang="en-GB" dirty="0" smtClean="0"/>
              <a:t>Wholesale Mobile </a:t>
            </a:r>
            <a:r>
              <a:rPr lang="en-GB" dirty="0" smtClean="0"/>
              <a:t>Connect</a:t>
            </a:r>
            <a:r>
              <a:rPr lang="en-GB" dirty="0" smtClean="0"/>
              <a:t/>
            </a:r>
            <a:br>
              <a:rPr lang="en-GB" dirty="0" smtClean="0"/>
            </a:br>
            <a:r>
              <a:rPr lang="en-GB" dirty="0" smtClean="0"/>
              <a:t>How </a:t>
            </a:r>
            <a:r>
              <a:rPr lang="en-GB" dirty="0"/>
              <a:t>to run </a:t>
            </a:r>
            <a:r>
              <a:rPr lang="en-GB" dirty="0" smtClean="0"/>
              <a:t>an end to end ping test</a:t>
            </a:r>
            <a:endParaRPr lang="en-GB" dirty="0"/>
          </a:p>
        </p:txBody>
      </p:sp>
      <p:sp>
        <p:nvSpPr>
          <p:cNvPr id="8" name="Subtitle 7">
            <a:extLst>
              <a:ext uri="{FF2B5EF4-FFF2-40B4-BE49-F238E27FC236}">
                <a16:creationId xmlns:a16="http://schemas.microsoft.com/office/drawing/2014/main" xmlns="" id="{6509E338-C459-4E85-BA08-BFD3573C8317}"/>
              </a:ext>
            </a:extLst>
          </p:cNvPr>
          <p:cNvSpPr>
            <a:spLocks noGrp="1"/>
          </p:cNvSpPr>
          <p:nvPr>
            <p:ph type="subTitle" idx="1"/>
          </p:nvPr>
        </p:nvSpPr>
        <p:spPr/>
        <p:txBody>
          <a:bodyPr/>
          <a:lstStyle/>
          <a:p>
            <a:r>
              <a:rPr lang="en-US" dirty="0"/>
              <a:t>BT Wholesale Online</a:t>
            </a:r>
          </a:p>
          <a:p>
            <a:r>
              <a:rPr lang="en-US" dirty="0" smtClean="0"/>
              <a:t>V1</a:t>
            </a:r>
            <a:endParaRPr lang="en-US" dirty="0"/>
          </a:p>
        </p:txBody>
      </p:sp>
      <p:sp>
        <p:nvSpPr>
          <p:cNvPr id="5" name="Footer Placeholder 1">
            <a:extLst>
              <a:ext uri="{FF2B5EF4-FFF2-40B4-BE49-F238E27FC236}">
                <a16:creationId xmlns:a16="http://schemas.microsoft.com/office/drawing/2014/main" xmlns="" id="{4616199A-931F-4A22-B987-DB5270A86478}"/>
              </a:ext>
            </a:extLst>
          </p:cNvPr>
          <p:cNvSpPr txBox="1">
            <a:spLocks/>
          </p:cNvSpPr>
          <p:nvPr/>
        </p:nvSpPr>
        <p:spPr>
          <a:xfrm>
            <a:off x="481875" y="5724526"/>
            <a:ext cx="11254513" cy="50405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30" dirty="0">
                <a:solidFill>
                  <a:schemeClr val="bg1"/>
                </a:solidFill>
                <a:latin typeface="BT Font Light" charset="0"/>
                <a:ea typeface="BT Font Light" charset="0"/>
                <a:cs typeface="BT Font Light" charset="0"/>
              </a:rPr>
              <a:t>LEGAL NOTICE: The information contained in this briefing is confidential information as per your terms and conditions with BT. Please do not forward, republish or permit unauthorised access. The content is accurate at the time of writing and is subject to change.</a:t>
            </a:r>
          </a:p>
        </p:txBody>
      </p:sp>
    </p:spTree>
    <p:extLst>
      <p:ext uri="{BB962C8B-B14F-4D97-AF65-F5344CB8AC3E}">
        <p14:creationId xmlns:p14="http://schemas.microsoft.com/office/powerpoint/2010/main" val="4189078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723869" y="1446873"/>
            <a:ext cx="6686550" cy="1905000"/>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a:t>How to launch the diagnostics journey – alternative route</a:t>
            </a:r>
          </a:p>
        </p:txBody>
      </p:sp>
      <p:sp>
        <p:nvSpPr>
          <p:cNvPr id="3" name="Content Placeholder 2"/>
          <p:cNvSpPr>
            <a:spLocks noGrp="1"/>
          </p:cNvSpPr>
          <p:nvPr>
            <p:ph idx="1"/>
          </p:nvPr>
        </p:nvSpPr>
        <p:spPr>
          <a:xfrm>
            <a:off x="504000" y="1188021"/>
            <a:ext cx="3887620" cy="4464000"/>
          </a:xfrm>
        </p:spPr>
        <p:txBody>
          <a:bodyPr/>
          <a:lstStyle/>
          <a:p>
            <a:r>
              <a:rPr lang="en-GB" sz="1600" b="1" dirty="0" smtClean="0">
                <a:solidFill>
                  <a:schemeClr val="accent2"/>
                </a:solidFill>
                <a:latin typeface="+mj-lt"/>
              </a:rPr>
              <a:t>Step 2. Search for your service</a:t>
            </a:r>
            <a:endParaRPr lang="en-GB" sz="1600" b="1" dirty="0">
              <a:solidFill>
                <a:schemeClr val="accent2"/>
              </a:solidFill>
              <a:latin typeface="+mj-lt"/>
            </a:endParaRPr>
          </a:p>
          <a:p>
            <a:endParaRPr lang="en-GB" sz="1600" dirty="0" smtClean="0"/>
          </a:p>
          <a:p>
            <a:r>
              <a:rPr lang="en-GB" sz="1600" dirty="0" smtClean="0"/>
              <a:t>Enter the service reference in the search field, then click the magnifying glass.</a:t>
            </a:r>
          </a:p>
          <a:p>
            <a:endParaRPr lang="en-GB" sz="1600" dirty="0"/>
          </a:p>
          <a:p>
            <a:endParaRPr lang="en-GB" sz="1600" dirty="0" smtClean="0"/>
          </a:p>
          <a:p>
            <a:endParaRPr lang="en-GB" sz="1600" dirty="0"/>
          </a:p>
          <a:p>
            <a:endParaRPr lang="en-GB" sz="1600" dirty="0"/>
          </a:p>
        </p:txBody>
      </p:sp>
      <p:sp>
        <p:nvSpPr>
          <p:cNvPr id="4" name="Slide Number Placeholder 3">
            <a:extLst>
              <a:ext uri="{FF2B5EF4-FFF2-40B4-BE49-F238E27FC236}">
                <a16:creationId xmlns:a16="http://schemas.microsoft.com/office/drawing/2014/main" xmlns="" id="{34B0E807-2427-4575-ADA0-83E47C31CDD6}"/>
              </a:ext>
            </a:extLst>
          </p:cNvPr>
          <p:cNvSpPr>
            <a:spLocks noGrp="1"/>
          </p:cNvSpPr>
          <p:nvPr>
            <p:ph type="sldNum" sz="quarter" idx="12"/>
          </p:nvPr>
        </p:nvSpPr>
        <p:spPr/>
        <p:txBody>
          <a:bodyPr/>
          <a:lstStyle/>
          <a:p>
            <a:fld id="{0B868178-02AE-42FC-958D-6B8F13B60175}" type="slidenum">
              <a:rPr lang="en-GB" smtClean="0"/>
              <a:t>10</a:t>
            </a:fld>
            <a:endParaRPr lang="en-GB"/>
          </a:p>
        </p:txBody>
      </p:sp>
      <p:sp>
        <p:nvSpPr>
          <p:cNvPr id="8" name="Rectangle 7"/>
          <p:cNvSpPr/>
          <p:nvPr/>
        </p:nvSpPr>
        <p:spPr>
          <a:xfrm>
            <a:off x="10728324" y="2484165"/>
            <a:ext cx="388409" cy="3263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36064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775971" y="1188021"/>
            <a:ext cx="6960029" cy="3330157"/>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a:t>How to launch the diagnostics journey – alternative route</a:t>
            </a:r>
          </a:p>
        </p:txBody>
      </p:sp>
      <p:sp>
        <p:nvSpPr>
          <p:cNvPr id="3" name="Content Placeholder 2"/>
          <p:cNvSpPr>
            <a:spLocks noGrp="1"/>
          </p:cNvSpPr>
          <p:nvPr>
            <p:ph idx="1"/>
          </p:nvPr>
        </p:nvSpPr>
        <p:spPr>
          <a:xfrm>
            <a:off x="504000" y="1188021"/>
            <a:ext cx="3887620" cy="4464000"/>
          </a:xfrm>
        </p:spPr>
        <p:txBody>
          <a:bodyPr/>
          <a:lstStyle/>
          <a:p>
            <a:r>
              <a:rPr lang="en-GB" sz="1600" b="1" dirty="0" smtClean="0">
                <a:solidFill>
                  <a:schemeClr val="accent2"/>
                </a:solidFill>
                <a:latin typeface="+mj-lt"/>
              </a:rPr>
              <a:t>Step 3. Diagnose</a:t>
            </a:r>
            <a:endParaRPr lang="en-GB" sz="1600" b="1" dirty="0">
              <a:solidFill>
                <a:schemeClr val="accent2"/>
              </a:solidFill>
              <a:latin typeface="+mj-lt"/>
            </a:endParaRPr>
          </a:p>
          <a:p>
            <a:endParaRPr lang="en-GB" sz="1600" dirty="0" smtClean="0"/>
          </a:p>
          <a:p>
            <a:r>
              <a:rPr lang="en-GB" sz="1600" dirty="0" smtClean="0"/>
              <a:t>Business Zone will now check to see if there’s any open faults on your service.</a:t>
            </a:r>
          </a:p>
          <a:p>
            <a:endParaRPr lang="en-GB" sz="1600" dirty="0"/>
          </a:p>
          <a:p>
            <a:r>
              <a:rPr lang="en-GB" sz="1600" dirty="0" smtClean="0"/>
              <a:t>If there are, you’ll be presented with the fault reference and a shortcut to see the fault details.</a:t>
            </a:r>
          </a:p>
          <a:p>
            <a:endParaRPr lang="en-GB" sz="1600" dirty="0"/>
          </a:p>
          <a:p>
            <a:r>
              <a:rPr lang="en-GB" sz="1600" dirty="0" smtClean="0"/>
              <a:t>We’ll also show you details of recent faults raised on your service to help you diagnose repeat faults.</a:t>
            </a:r>
          </a:p>
          <a:p>
            <a:endParaRPr lang="en-GB" sz="1600" dirty="0"/>
          </a:p>
          <a:p>
            <a:r>
              <a:rPr lang="en-GB" sz="1600" dirty="0" smtClean="0"/>
              <a:t>If you wish to diagnose your service further, click the diagnose button.</a:t>
            </a:r>
          </a:p>
          <a:p>
            <a:endParaRPr lang="en-GB" sz="1600" dirty="0"/>
          </a:p>
          <a:p>
            <a:endParaRPr lang="en-GB" sz="1600" dirty="0" smtClean="0"/>
          </a:p>
          <a:p>
            <a:endParaRPr lang="en-GB" sz="1600" dirty="0"/>
          </a:p>
          <a:p>
            <a:endParaRPr lang="en-GB" sz="1600" dirty="0" smtClean="0"/>
          </a:p>
          <a:p>
            <a:endParaRPr lang="en-GB" sz="1600" dirty="0"/>
          </a:p>
          <a:p>
            <a:endParaRPr lang="en-GB" sz="1600" dirty="0"/>
          </a:p>
        </p:txBody>
      </p:sp>
      <p:sp>
        <p:nvSpPr>
          <p:cNvPr id="4" name="Slide Number Placeholder 3">
            <a:extLst>
              <a:ext uri="{FF2B5EF4-FFF2-40B4-BE49-F238E27FC236}">
                <a16:creationId xmlns:a16="http://schemas.microsoft.com/office/drawing/2014/main" xmlns="" id="{34B0E807-2427-4575-ADA0-83E47C31CDD6}"/>
              </a:ext>
            </a:extLst>
          </p:cNvPr>
          <p:cNvSpPr>
            <a:spLocks noGrp="1"/>
          </p:cNvSpPr>
          <p:nvPr>
            <p:ph type="sldNum" sz="quarter" idx="12"/>
          </p:nvPr>
        </p:nvSpPr>
        <p:spPr/>
        <p:txBody>
          <a:bodyPr/>
          <a:lstStyle/>
          <a:p>
            <a:fld id="{0B868178-02AE-42FC-958D-6B8F13B60175}" type="slidenum">
              <a:rPr lang="en-GB" smtClean="0"/>
              <a:t>11</a:t>
            </a:fld>
            <a:endParaRPr lang="en-GB"/>
          </a:p>
        </p:txBody>
      </p:sp>
      <p:sp>
        <p:nvSpPr>
          <p:cNvPr id="8" name="Rectangle 7"/>
          <p:cNvSpPr/>
          <p:nvPr/>
        </p:nvSpPr>
        <p:spPr>
          <a:xfrm>
            <a:off x="4922098" y="3808929"/>
            <a:ext cx="1639644" cy="58865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88643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4521514" y="1077543"/>
            <a:ext cx="7243674" cy="5438305"/>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GB" dirty="0"/>
              <a:t>Running the </a:t>
            </a:r>
            <a:r>
              <a:rPr lang="en-GB" dirty="0" smtClean="0"/>
              <a:t>end to end ping test</a:t>
            </a:r>
            <a:endParaRPr lang="en-US" dirty="0"/>
          </a:p>
        </p:txBody>
      </p:sp>
      <p:sp>
        <p:nvSpPr>
          <p:cNvPr id="3" name="Content Placeholder 2"/>
          <p:cNvSpPr>
            <a:spLocks noGrp="1"/>
          </p:cNvSpPr>
          <p:nvPr>
            <p:ph idx="1"/>
          </p:nvPr>
        </p:nvSpPr>
        <p:spPr>
          <a:xfrm>
            <a:off x="504000" y="1188021"/>
            <a:ext cx="3743604" cy="4464000"/>
          </a:xfrm>
        </p:spPr>
        <p:txBody>
          <a:bodyPr/>
          <a:lstStyle/>
          <a:p>
            <a:r>
              <a:rPr lang="en-GB" sz="1600" dirty="0" smtClean="0"/>
              <a:t>There’s a number of features on the diagnostics screen.</a:t>
            </a:r>
          </a:p>
          <a:p>
            <a:endParaRPr lang="en-GB" sz="1600" dirty="0"/>
          </a:p>
          <a:p>
            <a:pPr marL="342900" indent="-342900">
              <a:buAutoNum type="arabicPeriod"/>
            </a:pPr>
            <a:r>
              <a:rPr lang="en-GB" sz="1600" dirty="0" smtClean="0"/>
              <a:t>The view details option will show you details for the circuit such as the from and to address.</a:t>
            </a:r>
          </a:p>
          <a:p>
            <a:pPr marL="342900" indent="-342900">
              <a:buAutoNum type="arabicPeriod"/>
            </a:pPr>
            <a:r>
              <a:rPr lang="en-GB" sz="1600" dirty="0" smtClean="0"/>
              <a:t>To run the test, first select E2E ping test  from the dropdown.</a:t>
            </a:r>
          </a:p>
          <a:p>
            <a:pPr marL="342900" indent="-342900">
              <a:buAutoNum type="arabicPeriod"/>
            </a:pPr>
            <a:r>
              <a:rPr lang="en-GB" sz="1600" dirty="0" smtClean="0"/>
              <a:t>Then select the VPN channel ID that you want to test</a:t>
            </a:r>
          </a:p>
          <a:p>
            <a:pPr marL="342900" indent="-342900">
              <a:buAutoNum type="arabicPeriod"/>
            </a:pPr>
            <a:r>
              <a:rPr lang="en-GB" sz="1600" dirty="0" smtClean="0"/>
              <a:t>Enter the ETHV ID for the switch site your connecting from.</a:t>
            </a:r>
          </a:p>
          <a:p>
            <a:pPr marL="342900" indent="-342900">
              <a:buAutoNum type="arabicPeriod"/>
            </a:pPr>
            <a:r>
              <a:rPr lang="en-GB" sz="1600" dirty="0" smtClean="0"/>
              <a:t>Click submit ETHV ID</a:t>
            </a:r>
          </a:p>
          <a:p>
            <a:endParaRPr lang="en-GB" sz="1600" dirty="0"/>
          </a:p>
          <a:p>
            <a:r>
              <a:rPr lang="en-GB" sz="1600" dirty="0" smtClean="0"/>
              <a:t>A check will now take place to identify if the circuits you’ve used are valid. If they aren’t, you’ll be told.</a:t>
            </a:r>
          </a:p>
          <a:p>
            <a:pPr marL="342900" indent="-342900">
              <a:buAutoNum type="arabicPeriod"/>
            </a:pPr>
            <a:endParaRPr lang="en-GB" sz="1600" dirty="0" smtClean="0"/>
          </a:p>
          <a:p>
            <a:pPr marL="342900" indent="-342900">
              <a:buAutoNum type="arabicPeriod"/>
            </a:pPr>
            <a:endParaRPr lang="en-GB" sz="1600" dirty="0" smtClean="0"/>
          </a:p>
          <a:p>
            <a:pPr marL="342900" indent="-342900">
              <a:buAutoNum type="arabicPeriod"/>
            </a:pPr>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a:p>
        </p:txBody>
      </p:sp>
      <p:sp>
        <p:nvSpPr>
          <p:cNvPr id="4" name="Slide Number Placeholder 3">
            <a:extLst>
              <a:ext uri="{FF2B5EF4-FFF2-40B4-BE49-F238E27FC236}">
                <a16:creationId xmlns:a16="http://schemas.microsoft.com/office/drawing/2014/main" xmlns="" id="{34B0E807-2427-4575-ADA0-83E47C31CDD6}"/>
              </a:ext>
            </a:extLst>
          </p:cNvPr>
          <p:cNvSpPr>
            <a:spLocks noGrp="1"/>
          </p:cNvSpPr>
          <p:nvPr>
            <p:ph type="sldNum" sz="quarter" idx="12"/>
          </p:nvPr>
        </p:nvSpPr>
        <p:spPr/>
        <p:txBody>
          <a:bodyPr/>
          <a:lstStyle/>
          <a:p>
            <a:fld id="{0B868178-02AE-42FC-958D-6B8F13B60175}" type="slidenum">
              <a:rPr lang="en-GB" smtClean="0"/>
              <a:t>12</a:t>
            </a:fld>
            <a:endParaRPr lang="en-GB"/>
          </a:p>
        </p:txBody>
      </p:sp>
      <p:sp>
        <p:nvSpPr>
          <p:cNvPr id="10" name="Oval 9"/>
          <p:cNvSpPr/>
          <p:nvPr/>
        </p:nvSpPr>
        <p:spPr>
          <a:xfrm>
            <a:off x="5530244" y="3041789"/>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1</a:t>
            </a:r>
            <a:endParaRPr lang="en-GB" dirty="0"/>
          </a:p>
        </p:txBody>
      </p:sp>
      <p:sp>
        <p:nvSpPr>
          <p:cNvPr id="11" name="Oval 10"/>
          <p:cNvSpPr/>
          <p:nvPr/>
        </p:nvSpPr>
        <p:spPr>
          <a:xfrm>
            <a:off x="4315452" y="3918741"/>
            <a:ext cx="278248"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p>
        </p:txBody>
      </p:sp>
      <p:sp>
        <p:nvSpPr>
          <p:cNvPr id="12" name="Oval 11"/>
          <p:cNvSpPr/>
          <p:nvPr/>
        </p:nvSpPr>
        <p:spPr>
          <a:xfrm>
            <a:off x="4314542" y="4685890"/>
            <a:ext cx="278248"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3</a:t>
            </a:r>
            <a:endParaRPr lang="en-GB" dirty="0"/>
          </a:p>
        </p:txBody>
      </p:sp>
      <p:sp>
        <p:nvSpPr>
          <p:cNvPr id="13" name="Oval 12"/>
          <p:cNvSpPr/>
          <p:nvPr/>
        </p:nvSpPr>
        <p:spPr>
          <a:xfrm>
            <a:off x="4314542" y="5345273"/>
            <a:ext cx="278248"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a:t>
            </a:r>
          </a:p>
        </p:txBody>
      </p:sp>
      <p:sp>
        <p:nvSpPr>
          <p:cNvPr id="14" name="Oval 13"/>
          <p:cNvSpPr/>
          <p:nvPr/>
        </p:nvSpPr>
        <p:spPr>
          <a:xfrm>
            <a:off x="4314542" y="6062613"/>
            <a:ext cx="278248"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5</a:t>
            </a:r>
            <a:endParaRPr lang="en-GB" dirty="0"/>
          </a:p>
        </p:txBody>
      </p:sp>
    </p:spTree>
    <p:extLst>
      <p:ext uri="{BB962C8B-B14F-4D97-AF65-F5344CB8AC3E}">
        <p14:creationId xmlns:p14="http://schemas.microsoft.com/office/powerpoint/2010/main" val="3535117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4314542" y="1188021"/>
            <a:ext cx="7656396" cy="5327827"/>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GB" dirty="0"/>
              <a:t>Running the </a:t>
            </a:r>
            <a:r>
              <a:rPr lang="en-GB" dirty="0" smtClean="0"/>
              <a:t>end to end ping test</a:t>
            </a:r>
            <a:endParaRPr lang="en-US" dirty="0"/>
          </a:p>
        </p:txBody>
      </p:sp>
      <p:sp>
        <p:nvSpPr>
          <p:cNvPr id="3" name="Content Placeholder 2"/>
          <p:cNvSpPr>
            <a:spLocks noGrp="1"/>
          </p:cNvSpPr>
          <p:nvPr>
            <p:ph idx="1"/>
          </p:nvPr>
        </p:nvSpPr>
        <p:spPr>
          <a:xfrm>
            <a:off x="504000" y="1188021"/>
            <a:ext cx="3743604" cy="4464000"/>
          </a:xfrm>
        </p:spPr>
        <p:txBody>
          <a:bodyPr/>
          <a:lstStyle/>
          <a:p>
            <a:r>
              <a:rPr lang="en-GB" sz="1600" dirty="0" smtClean="0"/>
              <a:t>Once validation is complete, you’ll now be able to continue with the test.</a:t>
            </a:r>
          </a:p>
          <a:p>
            <a:endParaRPr lang="en-GB" sz="1600" dirty="0"/>
          </a:p>
          <a:p>
            <a:pPr marL="342900" indent="-342900">
              <a:buAutoNum type="arabicPeriod"/>
            </a:pPr>
            <a:r>
              <a:rPr lang="en-GB" sz="1600" dirty="0" smtClean="0"/>
              <a:t>Select the VPNC ID for the switch site that you wish to test.</a:t>
            </a:r>
          </a:p>
          <a:p>
            <a:pPr marL="342900" indent="-342900">
              <a:buAutoNum type="arabicPeriod"/>
            </a:pPr>
            <a:r>
              <a:rPr lang="en-GB" sz="1600" dirty="0" smtClean="0"/>
              <a:t>Click ‘Run test’</a:t>
            </a:r>
          </a:p>
          <a:p>
            <a:endParaRPr lang="en-GB" sz="1600" dirty="0"/>
          </a:p>
          <a:p>
            <a:r>
              <a:rPr lang="en-GB" sz="1600" b="1" dirty="0" smtClean="0"/>
              <a:t>Note: </a:t>
            </a:r>
            <a:r>
              <a:rPr lang="en-GB" sz="1600" dirty="0" smtClean="0"/>
              <a:t>If you’re performing a diagnostics test for a direct peering switch site, you won’t be able to run an E2E ping test.</a:t>
            </a:r>
          </a:p>
          <a:p>
            <a:pPr marL="342900" indent="-342900">
              <a:buAutoNum type="arabicPeriod"/>
            </a:pPr>
            <a:endParaRPr lang="en-GB" sz="1600" dirty="0" smtClean="0"/>
          </a:p>
          <a:p>
            <a:pPr marL="342900" indent="-342900">
              <a:buAutoNum type="arabicPeriod"/>
            </a:pPr>
            <a:endParaRPr lang="en-GB" sz="1600" dirty="0" smtClean="0"/>
          </a:p>
          <a:p>
            <a:pPr marL="342900" indent="-342900">
              <a:buAutoNum type="arabicPeriod"/>
            </a:pPr>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a:p>
        </p:txBody>
      </p:sp>
      <p:sp>
        <p:nvSpPr>
          <p:cNvPr id="4" name="Slide Number Placeholder 3">
            <a:extLst>
              <a:ext uri="{FF2B5EF4-FFF2-40B4-BE49-F238E27FC236}">
                <a16:creationId xmlns:a16="http://schemas.microsoft.com/office/drawing/2014/main" xmlns="" id="{34B0E807-2427-4575-ADA0-83E47C31CDD6}"/>
              </a:ext>
            </a:extLst>
          </p:cNvPr>
          <p:cNvSpPr>
            <a:spLocks noGrp="1"/>
          </p:cNvSpPr>
          <p:nvPr>
            <p:ph type="sldNum" sz="quarter" idx="12"/>
          </p:nvPr>
        </p:nvSpPr>
        <p:spPr/>
        <p:txBody>
          <a:bodyPr/>
          <a:lstStyle/>
          <a:p>
            <a:fld id="{0B868178-02AE-42FC-958D-6B8F13B60175}" type="slidenum">
              <a:rPr lang="en-GB" smtClean="0"/>
              <a:t>13</a:t>
            </a:fld>
            <a:endParaRPr lang="en-GB"/>
          </a:p>
        </p:txBody>
      </p:sp>
      <p:sp>
        <p:nvSpPr>
          <p:cNvPr id="10" name="Oval 9"/>
          <p:cNvSpPr/>
          <p:nvPr/>
        </p:nvSpPr>
        <p:spPr>
          <a:xfrm>
            <a:off x="4170526" y="5311742"/>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1</a:t>
            </a:r>
            <a:endParaRPr lang="en-GB" dirty="0"/>
          </a:p>
        </p:txBody>
      </p:sp>
      <p:sp>
        <p:nvSpPr>
          <p:cNvPr id="11" name="Oval 10"/>
          <p:cNvSpPr/>
          <p:nvPr/>
        </p:nvSpPr>
        <p:spPr>
          <a:xfrm>
            <a:off x="4170526" y="5982771"/>
            <a:ext cx="278248"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p>
        </p:txBody>
      </p:sp>
    </p:spTree>
    <p:extLst>
      <p:ext uri="{BB962C8B-B14F-4D97-AF65-F5344CB8AC3E}">
        <p14:creationId xmlns:p14="http://schemas.microsoft.com/office/powerpoint/2010/main" val="3225137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4952067" y="1188021"/>
            <a:ext cx="6783933" cy="5018442"/>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GB" dirty="0"/>
              <a:t>Running the end to end ping test</a:t>
            </a:r>
            <a:endParaRPr lang="en-US" dirty="0"/>
          </a:p>
        </p:txBody>
      </p:sp>
      <p:sp>
        <p:nvSpPr>
          <p:cNvPr id="3" name="Content Placeholder 2"/>
          <p:cNvSpPr>
            <a:spLocks noGrp="1"/>
          </p:cNvSpPr>
          <p:nvPr>
            <p:ph idx="1"/>
          </p:nvPr>
        </p:nvSpPr>
        <p:spPr>
          <a:xfrm>
            <a:off x="504000" y="1188021"/>
            <a:ext cx="3743604" cy="4464000"/>
          </a:xfrm>
        </p:spPr>
        <p:txBody>
          <a:bodyPr/>
          <a:lstStyle/>
          <a:p>
            <a:r>
              <a:rPr lang="en-GB" sz="1600" dirty="0" smtClean="0"/>
              <a:t>You’ll now receive a notification that the test is being ran.</a:t>
            </a:r>
          </a:p>
          <a:p>
            <a:endParaRPr lang="en-GB" sz="1600" dirty="0"/>
          </a:p>
          <a:p>
            <a:r>
              <a:rPr lang="en-GB" sz="1600" dirty="0" smtClean="0"/>
              <a:t>To see the result, click ‘View diagnostics table’.</a:t>
            </a:r>
          </a:p>
          <a:p>
            <a:pPr marL="342900" indent="-342900">
              <a:buAutoNum type="arabicPeriod"/>
            </a:pPr>
            <a:endParaRPr lang="en-GB" sz="1600" dirty="0" smtClean="0"/>
          </a:p>
          <a:p>
            <a:pPr marL="342900" indent="-342900">
              <a:buAutoNum type="arabicPeriod"/>
            </a:pPr>
            <a:endParaRPr lang="en-GB" sz="1600" dirty="0" smtClean="0"/>
          </a:p>
          <a:p>
            <a:pPr marL="342900" indent="-342900">
              <a:buAutoNum type="arabicPeriod"/>
            </a:pPr>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a:p>
        </p:txBody>
      </p:sp>
      <p:sp>
        <p:nvSpPr>
          <p:cNvPr id="4" name="Slide Number Placeholder 3">
            <a:extLst>
              <a:ext uri="{FF2B5EF4-FFF2-40B4-BE49-F238E27FC236}">
                <a16:creationId xmlns:a16="http://schemas.microsoft.com/office/drawing/2014/main" xmlns="" id="{34B0E807-2427-4575-ADA0-83E47C31CDD6}"/>
              </a:ext>
            </a:extLst>
          </p:cNvPr>
          <p:cNvSpPr>
            <a:spLocks noGrp="1"/>
          </p:cNvSpPr>
          <p:nvPr>
            <p:ph type="sldNum" sz="quarter" idx="12"/>
          </p:nvPr>
        </p:nvSpPr>
        <p:spPr/>
        <p:txBody>
          <a:bodyPr/>
          <a:lstStyle/>
          <a:p>
            <a:fld id="{0B868178-02AE-42FC-958D-6B8F13B60175}" type="slidenum">
              <a:rPr lang="en-GB" smtClean="0"/>
              <a:t>14</a:t>
            </a:fld>
            <a:endParaRPr lang="en-GB"/>
          </a:p>
        </p:txBody>
      </p:sp>
      <p:sp>
        <p:nvSpPr>
          <p:cNvPr id="7" name="Rectangle 6"/>
          <p:cNvSpPr/>
          <p:nvPr/>
        </p:nvSpPr>
        <p:spPr>
          <a:xfrm>
            <a:off x="5432194" y="4257130"/>
            <a:ext cx="144016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37384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Diagnostic test results</a:t>
            </a:r>
            <a:endParaRPr lang="en-US" dirty="0"/>
          </a:p>
        </p:txBody>
      </p:sp>
      <p:sp>
        <p:nvSpPr>
          <p:cNvPr id="3" name="Content Placeholder 2"/>
          <p:cNvSpPr>
            <a:spLocks noGrp="1"/>
          </p:cNvSpPr>
          <p:nvPr>
            <p:ph idx="1"/>
          </p:nvPr>
        </p:nvSpPr>
        <p:spPr>
          <a:xfrm>
            <a:off x="504000" y="1188021"/>
            <a:ext cx="3743604" cy="4464000"/>
          </a:xfrm>
        </p:spPr>
        <p:txBody>
          <a:bodyPr/>
          <a:lstStyle/>
          <a:p>
            <a:r>
              <a:rPr lang="en-GB" sz="1600" dirty="0" smtClean="0"/>
              <a:t>The diagnostics table will show test results ran in the last 2 weeks.</a:t>
            </a:r>
          </a:p>
          <a:p>
            <a:endParaRPr lang="en-GB" sz="1600" dirty="0"/>
          </a:p>
          <a:p>
            <a:r>
              <a:rPr lang="en-GB" sz="1600" dirty="0" smtClean="0"/>
              <a:t>Locate the test that you have just ran on the table. Note, the most recent tests are shown at the top of the table.</a:t>
            </a:r>
          </a:p>
          <a:p>
            <a:endParaRPr lang="en-GB" sz="1600" dirty="0"/>
          </a:p>
          <a:p>
            <a:r>
              <a:rPr lang="en-GB" sz="1600" dirty="0" smtClean="0"/>
              <a:t>To see the results in more detail, click the diagnose reference.</a:t>
            </a:r>
          </a:p>
          <a:p>
            <a:pPr marL="342900" indent="-342900">
              <a:buAutoNum type="arabicPeriod"/>
            </a:pPr>
            <a:endParaRPr lang="en-GB" sz="1600" dirty="0" smtClean="0"/>
          </a:p>
          <a:p>
            <a:pPr marL="342900" indent="-342900">
              <a:buAutoNum type="arabicPeriod"/>
            </a:pPr>
            <a:endParaRPr lang="en-GB" sz="1600" dirty="0" smtClean="0"/>
          </a:p>
          <a:p>
            <a:pPr marL="342900" indent="-342900">
              <a:buAutoNum type="arabicPeriod"/>
            </a:pPr>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a:p>
        </p:txBody>
      </p:sp>
      <p:sp>
        <p:nvSpPr>
          <p:cNvPr id="4" name="Slide Number Placeholder 3">
            <a:extLst>
              <a:ext uri="{FF2B5EF4-FFF2-40B4-BE49-F238E27FC236}">
                <a16:creationId xmlns:a16="http://schemas.microsoft.com/office/drawing/2014/main" xmlns="" id="{34B0E807-2427-4575-ADA0-83E47C31CDD6}"/>
              </a:ext>
            </a:extLst>
          </p:cNvPr>
          <p:cNvSpPr>
            <a:spLocks noGrp="1"/>
          </p:cNvSpPr>
          <p:nvPr>
            <p:ph type="sldNum" sz="quarter" idx="12"/>
          </p:nvPr>
        </p:nvSpPr>
        <p:spPr/>
        <p:txBody>
          <a:bodyPr/>
          <a:lstStyle/>
          <a:p>
            <a:fld id="{0B868178-02AE-42FC-958D-6B8F13B60175}" type="slidenum">
              <a:rPr lang="en-GB" smtClean="0"/>
              <a:t>15</a:t>
            </a:fld>
            <a:endParaRPr lang="en-GB"/>
          </a:p>
        </p:txBody>
      </p:sp>
      <p:sp>
        <p:nvSpPr>
          <p:cNvPr id="7" name="Rectangle 6"/>
          <p:cNvSpPr/>
          <p:nvPr/>
        </p:nvSpPr>
        <p:spPr>
          <a:xfrm>
            <a:off x="5111700" y="4644405"/>
            <a:ext cx="144016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2"/>
          <a:stretch>
            <a:fillRect/>
          </a:stretch>
        </p:blipFill>
        <p:spPr>
          <a:xfrm>
            <a:off x="4515133" y="1166525"/>
            <a:ext cx="7220867" cy="4433481"/>
          </a:xfrm>
          <a:prstGeom prst="rect">
            <a:avLst/>
          </a:prstGeom>
          <a:ln>
            <a:solidFill>
              <a:schemeClr val="tx1"/>
            </a:solidFill>
          </a:ln>
          <a:effectLst>
            <a:outerShdw blurRad="50800" dist="38100" dir="2700000" algn="tl" rotWithShape="0">
              <a:prstClr val="black">
                <a:alpha val="40000"/>
              </a:prstClr>
            </a:outerShdw>
          </a:effectLst>
        </p:spPr>
      </p:pic>
      <p:sp>
        <p:nvSpPr>
          <p:cNvPr id="8" name="Rectangle 7"/>
          <p:cNvSpPr/>
          <p:nvPr/>
        </p:nvSpPr>
        <p:spPr>
          <a:xfrm>
            <a:off x="4535636" y="4124443"/>
            <a:ext cx="927720" cy="2319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7121562" y="4124443"/>
            <a:ext cx="839097" cy="231930"/>
          </a:xfrm>
          <a:prstGeom prst="rect">
            <a:avLst/>
          </a:prstGeom>
          <a:solidFill>
            <a:srgbClr val="F1F5F6"/>
          </a:solidFill>
          <a:ln>
            <a:solidFill>
              <a:srgbClr val="F1F5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5574254" y="4101532"/>
            <a:ext cx="839097" cy="231930"/>
          </a:xfrm>
          <a:prstGeom prst="rect">
            <a:avLst/>
          </a:prstGeom>
          <a:solidFill>
            <a:srgbClr val="F1F5F6"/>
          </a:solidFill>
          <a:ln>
            <a:solidFill>
              <a:srgbClr val="F1F5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5574254" y="4172558"/>
            <a:ext cx="1585864" cy="389145"/>
          </a:xfrm>
          <a:prstGeom prst="rect">
            <a:avLst/>
          </a:prstGeom>
          <a:noFill/>
        </p:spPr>
        <p:txBody>
          <a:bodyPr wrap="square" lIns="0" tIns="0" rIns="0" bIns="0" rtlCol="0">
            <a:noAutofit/>
          </a:bodyPr>
          <a:lstStyle/>
          <a:p>
            <a:r>
              <a:rPr lang="en-GB" sz="800" dirty="0" smtClean="0"/>
              <a:t>ETHV13013763</a:t>
            </a:r>
          </a:p>
        </p:txBody>
      </p:sp>
      <p:sp>
        <p:nvSpPr>
          <p:cNvPr id="11" name="TextBox 10"/>
          <p:cNvSpPr txBox="1"/>
          <p:nvPr/>
        </p:nvSpPr>
        <p:spPr>
          <a:xfrm>
            <a:off x="7210759" y="4183316"/>
            <a:ext cx="1585864" cy="389145"/>
          </a:xfrm>
          <a:prstGeom prst="rect">
            <a:avLst/>
          </a:prstGeom>
          <a:noFill/>
        </p:spPr>
        <p:txBody>
          <a:bodyPr wrap="square" lIns="0" tIns="0" rIns="0" bIns="0" rtlCol="0">
            <a:noAutofit/>
          </a:bodyPr>
          <a:lstStyle/>
          <a:p>
            <a:r>
              <a:rPr lang="en-GB" sz="800" dirty="0" smtClean="0"/>
              <a:t>E2E Ping</a:t>
            </a:r>
          </a:p>
        </p:txBody>
      </p:sp>
    </p:spTree>
    <p:extLst>
      <p:ext uri="{BB962C8B-B14F-4D97-AF65-F5344CB8AC3E}">
        <p14:creationId xmlns:p14="http://schemas.microsoft.com/office/powerpoint/2010/main" val="3990496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a:srcRect t="27757"/>
          <a:stretch/>
        </p:blipFill>
        <p:spPr>
          <a:xfrm>
            <a:off x="5594693" y="1175444"/>
            <a:ext cx="6391826" cy="4189311"/>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GB" dirty="0"/>
              <a:t>Diagnostic test results</a:t>
            </a:r>
            <a:endParaRPr lang="en-US" dirty="0"/>
          </a:p>
        </p:txBody>
      </p:sp>
      <p:sp>
        <p:nvSpPr>
          <p:cNvPr id="3" name="Content Placeholder 2"/>
          <p:cNvSpPr>
            <a:spLocks noGrp="1"/>
          </p:cNvSpPr>
          <p:nvPr>
            <p:ph idx="1"/>
          </p:nvPr>
        </p:nvSpPr>
        <p:spPr>
          <a:xfrm>
            <a:off x="504000" y="1111818"/>
            <a:ext cx="4692991" cy="5040560"/>
          </a:xfrm>
        </p:spPr>
        <p:txBody>
          <a:bodyPr/>
          <a:lstStyle/>
          <a:p>
            <a:r>
              <a:rPr lang="en-GB" sz="1600" dirty="0" smtClean="0"/>
              <a:t>1. Here you can see the test outcome.</a:t>
            </a:r>
          </a:p>
          <a:p>
            <a:endParaRPr lang="en-GB" sz="1600" dirty="0"/>
          </a:p>
          <a:p>
            <a:r>
              <a:rPr lang="en-GB" sz="1600" dirty="0" smtClean="0"/>
              <a:t>Possible outcomes are:</a:t>
            </a:r>
          </a:p>
          <a:p>
            <a:r>
              <a:rPr lang="en-GB" sz="1600" b="1" dirty="0" smtClean="0"/>
              <a:t>Pass</a:t>
            </a:r>
            <a:r>
              <a:rPr lang="en-GB" sz="1600" dirty="0" smtClean="0"/>
              <a:t> – Test ran successfully</a:t>
            </a:r>
          </a:p>
          <a:p>
            <a:r>
              <a:rPr lang="en-GB" sz="1600" b="1" dirty="0" smtClean="0"/>
              <a:t>Fail</a:t>
            </a:r>
            <a:r>
              <a:rPr lang="en-GB" sz="1600" dirty="0" smtClean="0"/>
              <a:t> – Test failed</a:t>
            </a:r>
          </a:p>
          <a:p>
            <a:r>
              <a:rPr lang="en-GB" sz="1600" b="1" dirty="0" smtClean="0"/>
              <a:t>Time out/Premature Termination  </a:t>
            </a:r>
            <a:r>
              <a:rPr lang="en-GB" sz="1600" dirty="0" smtClean="0"/>
              <a:t>– The test failed to run</a:t>
            </a:r>
          </a:p>
          <a:p>
            <a:endParaRPr lang="en-GB" sz="1600" dirty="0"/>
          </a:p>
          <a:p>
            <a:r>
              <a:rPr lang="en-GB" sz="1600" dirty="0" smtClean="0"/>
              <a:t>2. You can re-test the service here or raise a fault</a:t>
            </a:r>
          </a:p>
          <a:p>
            <a:r>
              <a:rPr lang="en-GB" sz="1600" dirty="0" smtClean="0"/>
              <a:t>3. The ‘See historic tests on this service’ option will take you to the diagnostics table with a filter applied showing only tests ran on this service.</a:t>
            </a:r>
          </a:p>
          <a:p>
            <a:r>
              <a:rPr lang="en-GB" sz="1600" dirty="0" smtClean="0"/>
              <a:t>4. The diagnostic test details section will show you details of any issues found as a result of the E2E Ping test.</a:t>
            </a:r>
          </a:p>
          <a:p>
            <a:r>
              <a:rPr lang="en-GB" sz="1600" dirty="0" smtClean="0"/>
              <a:t>5. You can download your E2E Ping test results as a PDF here.</a:t>
            </a:r>
          </a:p>
          <a:p>
            <a:r>
              <a:rPr lang="en-GB" sz="1600" dirty="0" smtClean="0"/>
              <a:t>6. </a:t>
            </a:r>
            <a:r>
              <a:rPr lang="en-GB" sz="1600" dirty="0"/>
              <a:t>If the test detects that no Customer Apparatus is connected to the Cell Site Gateway (CSG) customer </a:t>
            </a:r>
            <a:r>
              <a:rPr lang="en-GB" sz="1600" dirty="0" smtClean="0"/>
              <a:t>port, </a:t>
            </a:r>
            <a:r>
              <a:rPr lang="en-GB" sz="1600" dirty="0"/>
              <a:t>but no problem is detected in the BT </a:t>
            </a:r>
            <a:r>
              <a:rPr lang="en-GB" sz="1600" dirty="0" smtClean="0"/>
              <a:t>Network, </a:t>
            </a:r>
            <a:r>
              <a:rPr lang="en-GB" sz="1600" dirty="0"/>
              <a:t>the Overall test outcome will be a PASS with </a:t>
            </a:r>
            <a:r>
              <a:rPr lang="en-GB" sz="1600" dirty="0" smtClean="0"/>
              <a:t>associated message </a:t>
            </a:r>
            <a:r>
              <a:rPr lang="en-GB" sz="1600" dirty="0"/>
              <a:t>displayed.</a:t>
            </a:r>
          </a:p>
          <a:p>
            <a:endParaRPr lang="en-GB" sz="1600" dirty="0" smtClean="0"/>
          </a:p>
          <a:p>
            <a:endParaRPr lang="en-GB" sz="1600" dirty="0"/>
          </a:p>
          <a:p>
            <a:endParaRPr lang="en-GB" sz="1600" dirty="0" smtClean="0"/>
          </a:p>
          <a:p>
            <a:pPr marL="342900" indent="-342900">
              <a:buAutoNum type="arabicPeriod"/>
            </a:pPr>
            <a:endParaRPr lang="en-GB" sz="1600" dirty="0" smtClean="0"/>
          </a:p>
          <a:p>
            <a:pPr marL="342900" indent="-342900">
              <a:buAutoNum type="arabicPeriod"/>
            </a:pPr>
            <a:endParaRPr lang="en-GB" sz="1600" dirty="0" smtClean="0"/>
          </a:p>
          <a:p>
            <a:pPr marL="342900" indent="-342900">
              <a:buAutoNum type="arabicPeriod"/>
            </a:pPr>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a:p>
        </p:txBody>
      </p:sp>
      <p:sp>
        <p:nvSpPr>
          <p:cNvPr id="4" name="Slide Number Placeholder 3">
            <a:extLst>
              <a:ext uri="{FF2B5EF4-FFF2-40B4-BE49-F238E27FC236}">
                <a16:creationId xmlns:a16="http://schemas.microsoft.com/office/drawing/2014/main" xmlns="" id="{34B0E807-2427-4575-ADA0-83E47C31CDD6}"/>
              </a:ext>
            </a:extLst>
          </p:cNvPr>
          <p:cNvSpPr>
            <a:spLocks noGrp="1"/>
          </p:cNvSpPr>
          <p:nvPr>
            <p:ph type="sldNum" sz="quarter" idx="12"/>
          </p:nvPr>
        </p:nvSpPr>
        <p:spPr/>
        <p:txBody>
          <a:bodyPr/>
          <a:lstStyle/>
          <a:p>
            <a:fld id="{0B868178-02AE-42FC-958D-6B8F13B60175}" type="slidenum">
              <a:rPr lang="en-GB" smtClean="0"/>
              <a:t>16</a:t>
            </a:fld>
            <a:endParaRPr lang="en-GB"/>
          </a:p>
        </p:txBody>
      </p:sp>
      <p:sp>
        <p:nvSpPr>
          <p:cNvPr id="9" name="Oval 8"/>
          <p:cNvSpPr/>
          <p:nvPr/>
        </p:nvSpPr>
        <p:spPr>
          <a:xfrm>
            <a:off x="5515530" y="1931113"/>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1</a:t>
            </a:r>
            <a:endParaRPr lang="en-GB" dirty="0"/>
          </a:p>
        </p:txBody>
      </p:sp>
      <p:sp>
        <p:nvSpPr>
          <p:cNvPr id="10" name="Oval 9"/>
          <p:cNvSpPr/>
          <p:nvPr/>
        </p:nvSpPr>
        <p:spPr>
          <a:xfrm>
            <a:off x="5702115" y="2446145"/>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p>
        </p:txBody>
      </p:sp>
      <p:sp>
        <p:nvSpPr>
          <p:cNvPr id="11" name="Oval 10"/>
          <p:cNvSpPr/>
          <p:nvPr/>
        </p:nvSpPr>
        <p:spPr>
          <a:xfrm>
            <a:off x="5719424" y="2817161"/>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3</a:t>
            </a:r>
            <a:endParaRPr lang="en-GB" dirty="0"/>
          </a:p>
        </p:txBody>
      </p:sp>
      <p:sp>
        <p:nvSpPr>
          <p:cNvPr id="12" name="Oval 11"/>
          <p:cNvSpPr/>
          <p:nvPr/>
        </p:nvSpPr>
        <p:spPr>
          <a:xfrm>
            <a:off x="5411096" y="3352740"/>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4</a:t>
            </a:r>
            <a:endParaRPr lang="en-GB" dirty="0"/>
          </a:p>
        </p:txBody>
      </p:sp>
      <p:sp>
        <p:nvSpPr>
          <p:cNvPr id="13" name="Oval 12"/>
          <p:cNvSpPr/>
          <p:nvPr/>
        </p:nvSpPr>
        <p:spPr>
          <a:xfrm>
            <a:off x="11176054" y="4954684"/>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5</a:t>
            </a:r>
            <a:endParaRPr lang="en-GB" dirty="0"/>
          </a:p>
        </p:txBody>
      </p:sp>
      <p:pic>
        <p:nvPicPr>
          <p:cNvPr id="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1096" y="5652021"/>
            <a:ext cx="6572250" cy="107632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6" name="Oval 15"/>
          <p:cNvSpPr/>
          <p:nvPr/>
        </p:nvSpPr>
        <p:spPr>
          <a:xfrm>
            <a:off x="5358879" y="5614885"/>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6</a:t>
            </a:r>
            <a:endParaRPr lang="en-GB" dirty="0"/>
          </a:p>
        </p:txBody>
      </p:sp>
    </p:spTree>
    <p:extLst>
      <p:ext uri="{BB962C8B-B14F-4D97-AF65-F5344CB8AC3E}">
        <p14:creationId xmlns:p14="http://schemas.microsoft.com/office/powerpoint/2010/main" val="429193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444309" y="891192"/>
            <a:ext cx="6546512" cy="5624656"/>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GB" dirty="0"/>
              <a:t>Diagnostic test results</a:t>
            </a:r>
            <a:endParaRPr lang="en-US" dirty="0"/>
          </a:p>
        </p:txBody>
      </p:sp>
      <p:sp>
        <p:nvSpPr>
          <p:cNvPr id="3" name="Content Placeholder 2"/>
          <p:cNvSpPr>
            <a:spLocks noGrp="1"/>
          </p:cNvSpPr>
          <p:nvPr>
            <p:ph idx="1"/>
          </p:nvPr>
        </p:nvSpPr>
        <p:spPr>
          <a:xfrm>
            <a:off x="504000" y="1188021"/>
            <a:ext cx="4778005" cy="4464000"/>
          </a:xfrm>
        </p:spPr>
        <p:txBody>
          <a:bodyPr/>
          <a:lstStyle/>
          <a:p>
            <a:r>
              <a:rPr lang="en-GB" sz="1600" dirty="0" smtClean="0"/>
              <a:t>Scrolling down the screen, you’ll be able to see further End to End Ping Test details.</a:t>
            </a:r>
          </a:p>
          <a:p>
            <a:endParaRPr lang="en-GB" sz="1600" dirty="0"/>
          </a:p>
          <a:p>
            <a:pPr marL="342900" indent="-342900">
              <a:buAutoNum type="arabicPeriod"/>
            </a:pPr>
            <a:r>
              <a:rPr lang="en-GB" sz="1600" dirty="0"/>
              <a:t>The ICMP </a:t>
            </a:r>
            <a:r>
              <a:rPr lang="en-GB" sz="1600" dirty="0" err="1"/>
              <a:t>AvgRoundTripTime</a:t>
            </a:r>
            <a:r>
              <a:rPr lang="en-GB" sz="1600" dirty="0"/>
              <a:t> result (following a test of a Mobile </a:t>
            </a:r>
            <a:r>
              <a:rPr lang="en-GB" sz="1600" dirty="0" err="1"/>
              <a:t>Etherflow</a:t>
            </a:r>
            <a:r>
              <a:rPr lang="en-GB" sz="1600" dirty="0"/>
              <a:t> VPN service ETHV/VPNC) is a ping test outcome and as such not a conclusive test of delay</a:t>
            </a:r>
            <a:r>
              <a:rPr lang="en-GB" sz="1600" dirty="0" smtClean="0"/>
              <a:t>.</a:t>
            </a:r>
          </a:p>
          <a:p>
            <a:endParaRPr lang="en-GB" sz="1600" dirty="0"/>
          </a:p>
          <a:p>
            <a:r>
              <a:rPr lang="en-GB" sz="1600" dirty="0" smtClean="0"/>
              <a:t>If no customer apparatus is connected at the Cell Site Gateway(CSG), the ICMP outcome will show ‘fail’ (as per this image). </a:t>
            </a:r>
            <a:r>
              <a:rPr lang="en-GB" sz="1600" dirty="0"/>
              <a:t>T</a:t>
            </a:r>
            <a:r>
              <a:rPr lang="en-GB" sz="1600" dirty="0" smtClean="0"/>
              <a:t>his </a:t>
            </a:r>
            <a:r>
              <a:rPr lang="en-GB" sz="1600" dirty="0"/>
              <a:t>is because the </a:t>
            </a:r>
            <a:r>
              <a:rPr lang="en-GB" sz="1600" dirty="0" smtClean="0"/>
              <a:t>E2E </a:t>
            </a:r>
            <a:r>
              <a:rPr lang="en-GB" sz="1600" dirty="0"/>
              <a:t>Ping test routes packets to the User Network Interface (Customer Port) of the CSG.  If that port has no customer apparatus connected the port will be ‘down’ and the sent ping packets will fail to progress and will not be received.</a:t>
            </a:r>
            <a:r>
              <a:rPr lang="en-GB" sz="1600" dirty="0" smtClean="0"/>
              <a:t> </a:t>
            </a:r>
          </a:p>
          <a:p>
            <a:endParaRPr lang="en-GB" sz="1600" dirty="0"/>
          </a:p>
          <a:p>
            <a:endParaRPr lang="en-GB" sz="1600" dirty="0" smtClean="0"/>
          </a:p>
          <a:p>
            <a:pPr marL="342900" indent="-342900">
              <a:buAutoNum type="arabicPeriod"/>
            </a:pPr>
            <a:endParaRPr lang="en-GB" sz="1600" dirty="0" smtClean="0"/>
          </a:p>
          <a:p>
            <a:pPr marL="342900" indent="-342900">
              <a:buAutoNum type="arabicPeriod"/>
            </a:pPr>
            <a:endParaRPr lang="en-GB" sz="1600" dirty="0" smtClean="0"/>
          </a:p>
          <a:p>
            <a:pPr marL="342900" indent="-342900">
              <a:buAutoNum type="arabicPeriod"/>
            </a:pPr>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a:p>
        </p:txBody>
      </p:sp>
      <p:sp>
        <p:nvSpPr>
          <p:cNvPr id="4" name="Slide Number Placeholder 3">
            <a:extLst>
              <a:ext uri="{FF2B5EF4-FFF2-40B4-BE49-F238E27FC236}">
                <a16:creationId xmlns:a16="http://schemas.microsoft.com/office/drawing/2014/main" xmlns="" id="{34B0E807-2427-4575-ADA0-83E47C31CDD6}"/>
              </a:ext>
            </a:extLst>
          </p:cNvPr>
          <p:cNvSpPr>
            <a:spLocks noGrp="1"/>
          </p:cNvSpPr>
          <p:nvPr>
            <p:ph type="sldNum" sz="quarter" idx="12"/>
          </p:nvPr>
        </p:nvSpPr>
        <p:spPr/>
        <p:txBody>
          <a:bodyPr/>
          <a:lstStyle/>
          <a:p>
            <a:fld id="{0B868178-02AE-42FC-958D-6B8F13B60175}" type="slidenum">
              <a:rPr lang="en-GB" smtClean="0"/>
              <a:t>17</a:t>
            </a:fld>
            <a:endParaRPr lang="en-GB"/>
          </a:p>
        </p:txBody>
      </p:sp>
      <p:sp>
        <p:nvSpPr>
          <p:cNvPr id="6" name="Oval 5"/>
          <p:cNvSpPr/>
          <p:nvPr/>
        </p:nvSpPr>
        <p:spPr>
          <a:xfrm>
            <a:off x="5253251" y="4413041"/>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1</a:t>
            </a:r>
            <a:endParaRPr lang="en-GB" dirty="0"/>
          </a:p>
        </p:txBody>
      </p:sp>
    </p:spTree>
    <p:extLst>
      <p:ext uri="{BB962C8B-B14F-4D97-AF65-F5344CB8AC3E}">
        <p14:creationId xmlns:p14="http://schemas.microsoft.com/office/powerpoint/2010/main" val="1426530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22470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Contents</a:t>
            </a:r>
            <a:endParaRPr lang="en-US" dirty="0"/>
          </a:p>
        </p:txBody>
      </p:sp>
      <p:sp>
        <p:nvSpPr>
          <p:cNvPr id="3" name="Content Placeholder 2"/>
          <p:cNvSpPr>
            <a:spLocks noGrp="1"/>
          </p:cNvSpPr>
          <p:nvPr>
            <p:ph idx="1"/>
          </p:nvPr>
        </p:nvSpPr>
        <p:spPr>
          <a:xfrm>
            <a:off x="504000" y="1512000"/>
            <a:ext cx="6300000" cy="4464000"/>
          </a:xfrm>
        </p:spPr>
        <p:txBody>
          <a:bodyPr/>
          <a:lstStyle/>
          <a:p>
            <a:r>
              <a:rPr lang="en-GB" b="1" dirty="0">
                <a:solidFill>
                  <a:schemeClr val="accent2"/>
                </a:solidFill>
                <a:latin typeface="+mj-lt"/>
              </a:rPr>
              <a:t>What’s in this User Guide?</a:t>
            </a:r>
          </a:p>
          <a:p>
            <a:r>
              <a:rPr lang="en-GB" dirty="0">
                <a:hlinkClick r:id="rId2" action="ppaction://hlinksldjump"/>
              </a:rPr>
              <a:t>p3 - </a:t>
            </a:r>
            <a:r>
              <a:rPr lang="en-GB" dirty="0">
                <a:hlinkClick r:id="rId3" action="ppaction://hlinksldjump"/>
              </a:rPr>
              <a:t>Version Control</a:t>
            </a:r>
            <a:endParaRPr lang="en-GB" dirty="0"/>
          </a:p>
          <a:p>
            <a:r>
              <a:rPr lang="en-GB" dirty="0">
                <a:hlinkClick r:id="rId2" action="ppaction://hlinksldjump"/>
              </a:rPr>
              <a:t>p4 - Introduction </a:t>
            </a:r>
            <a:endParaRPr lang="en-GB" dirty="0"/>
          </a:p>
          <a:p>
            <a:r>
              <a:rPr lang="en-GB" dirty="0" smtClean="0">
                <a:hlinkClick r:id="rId4" action="ppaction://hlinksldjump"/>
              </a:rPr>
              <a:t>p5 </a:t>
            </a:r>
            <a:r>
              <a:rPr lang="en-GB" dirty="0" smtClean="0">
                <a:hlinkClick r:id="rId4" action="ppaction://hlinksldjump"/>
              </a:rPr>
              <a:t>– How to launch the journey</a:t>
            </a:r>
            <a:endParaRPr lang="en-GB" dirty="0" smtClean="0"/>
          </a:p>
          <a:p>
            <a:r>
              <a:rPr lang="en-GB" dirty="0" smtClean="0">
                <a:hlinkClick r:id="rId5" action="ppaction://hlinksldjump"/>
              </a:rPr>
              <a:t>p12 </a:t>
            </a:r>
            <a:r>
              <a:rPr lang="en-GB" dirty="0" smtClean="0">
                <a:hlinkClick r:id="rId5" action="ppaction://hlinksldjump"/>
              </a:rPr>
              <a:t>Running an E2E Ping Test</a:t>
            </a:r>
            <a:endParaRPr lang="en-GB" dirty="0" smtClean="0"/>
          </a:p>
          <a:p>
            <a:r>
              <a:rPr lang="en-GB" smtClean="0">
                <a:hlinkClick r:id="rId6" action="ppaction://hlinksldjump"/>
              </a:rPr>
              <a:t>p15 </a:t>
            </a:r>
            <a:r>
              <a:rPr lang="en-GB" dirty="0" smtClean="0">
                <a:hlinkClick r:id="rId6" action="ppaction://hlinksldjump"/>
              </a:rPr>
              <a:t>Diagnostic test results</a:t>
            </a:r>
            <a:endParaRPr lang="en-GB" dirty="0" smtClean="0"/>
          </a:p>
          <a:p>
            <a:endParaRPr lang="en-US" dirty="0" smtClean="0"/>
          </a:p>
          <a:p>
            <a:endParaRPr lang="en-US" dirty="0"/>
          </a:p>
        </p:txBody>
      </p:sp>
      <p:sp>
        <p:nvSpPr>
          <p:cNvPr id="4" name="Slide Number Placeholder 3">
            <a:extLst>
              <a:ext uri="{FF2B5EF4-FFF2-40B4-BE49-F238E27FC236}">
                <a16:creationId xmlns:a16="http://schemas.microsoft.com/office/drawing/2014/main" xmlns="" id="{C005160D-628F-439D-91D1-265417670C46}"/>
              </a:ext>
            </a:extLst>
          </p:cNvPr>
          <p:cNvSpPr>
            <a:spLocks noGrp="1"/>
          </p:cNvSpPr>
          <p:nvPr>
            <p:ph type="sldNum" sz="quarter" idx="12"/>
          </p:nvPr>
        </p:nvSpPr>
        <p:spPr/>
        <p:txBody>
          <a:bodyPr/>
          <a:lstStyle/>
          <a:p>
            <a:fld id="{0B868178-02AE-42FC-958D-6B8F13B60175}" type="slidenum">
              <a:rPr lang="en-GB" smtClean="0"/>
              <a:t>2</a:t>
            </a:fld>
            <a:endParaRPr lang="en-GB"/>
          </a:p>
        </p:txBody>
      </p:sp>
      <p:pic>
        <p:nvPicPr>
          <p:cNvPr id="5" name="Picture 4"/>
          <p:cNvPicPr>
            <a:picLocks noChangeAspect="1"/>
          </p:cNvPicPr>
          <p:nvPr/>
        </p:nvPicPr>
        <p:blipFill rotWithShape="1">
          <a:blip r:embed="rId7"/>
          <a:srcRect t="776"/>
          <a:stretch/>
        </p:blipFill>
        <p:spPr>
          <a:xfrm>
            <a:off x="4967684" y="1188020"/>
            <a:ext cx="7018036" cy="4562603"/>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77625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Version Control</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9736609"/>
              </p:ext>
            </p:extLst>
          </p:nvPr>
        </p:nvGraphicFramePr>
        <p:xfrm>
          <a:off x="503238" y="1511300"/>
          <a:ext cx="11233149" cy="700420"/>
        </p:xfrm>
        <a:graphic>
          <a:graphicData uri="http://schemas.openxmlformats.org/drawingml/2006/table">
            <a:tbl>
              <a:tblPr firstRow="1" bandRow="1">
                <a:tableStyleId>{5C22544A-7EE6-4342-B048-85BDC9FD1C3A}</a:tableStyleId>
              </a:tblPr>
              <a:tblGrid>
                <a:gridCol w="1090998">
                  <a:extLst>
                    <a:ext uri="{9D8B030D-6E8A-4147-A177-3AD203B41FA5}">
                      <a16:colId xmlns:a16="http://schemas.microsoft.com/office/drawing/2014/main" xmlns="" val="20000"/>
                    </a:ext>
                  </a:extLst>
                </a:gridCol>
                <a:gridCol w="6397768">
                  <a:extLst>
                    <a:ext uri="{9D8B030D-6E8A-4147-A177-3AD203B41FA5}">
                      <a16:colId xmlns:a16="http://schemas.microsoft.com/office/drawing/2014/main" xmlns="" val="20001"/>
                    </a:ext>
                  </a:extLst>
                </a:gridCol>
                <a:gridCol w="3744383">
                  <a:extLst>
                    <a:ext uri="{9D8B030D-6E8A-4147-A177-3AD203B41FA5}">
                      <a16:colId xmlns:a16="http://schemas.microsoft.com/office/drawing/2014/main" xmlns="" val="20002"/>
                    </a:ext>
                  </a:extLst>
                </a:gridCol>
              </a:tblGrid>
              <a:tr h="344560">
                <a:tc>
                  <a:txBody>
                    <a:bodyPr/>
                    <a:lstStyle/>
                    <a:p>
                      <a:r>
                        <a:rPr lang="en-GB" sz="1500" dirty="0"/>
                        <a:t>Date</a:t>
                      </a:r>
                    </a:p>
                  </a:txBody>
                  <a:tcPr marL="124503" marR="124503" marT="60805" marB="60805"/>
                </a:tc>
                <a:tc>
                  <a:txBody>
                    <a:bodyPr/>
                    <a:lstStyle/>
                    <a:p>
                      <a:r>
                        <a:rPr lang="en-GB" sz="1500" dirty="0"/>
                        <a:t>Change</a:t>
                      </a:r>
                    </a:p>
                  </a:txBody>
                  <a:tcPr marL="124503" marR="124503" marT="60805" marB="60805"/>
                </a:tc>
                <a:tc>
                  <a:txBody>
                    <a:bodyPr/>
                    <a:lstStyle/>
                    <a:p>
                      <a:r>
                        <a:rPr lang="en-GB" sz="1500" dirty="0"/>
                        <a:t>Version</a:t>
                      </a:r>
                    </a:p>
                  </a:txBody>
                  <a:tcPr marL="124503" marR="124503" marT="60805" marB="60805"/>
                </a:tc>
                <a:extLst>
                  <a:ext uri="{0D108BD9-81ED-4DB2-BD59-A6C34878D82A}">
                    <a16:rowId xmlns:a16="http://schemas.microsoft.com/office/drawing/2014/main" xmlns="" val="10000"/>
                  </a:ext>
                </a:extLst>
              </a:tr>
              <a:tr h="344560">
                <a:tc>
                  <a:txBody>
                    <a:bodyPr/>
                    <a:lstStyle/>
                    <a:p>
                      <a:r>
                        <a:rPr lang="en-GB" sz="1500" dirty="0" smtClean="0"/>
                        <a:t>11/03/18</a:t>
                      </a:r>
                      <a:endParaRPr lang="en-GB" sz="1500" dirty="0"/>
                    </a:p>
                  </a:txBody>
                  <a:tcPr marL="124503" marR="124503" marT="60805" marB="60805"/>
                </a:tc>
                <a:tc>
                  <a:txBody>
                    <a:bodyPr/>
                    <a:lstStyle/>
                    <a:p>
                      <a:r>
                        <a:rPr lang="en-GB" sz="1500" dirty="0"/>
                        <a:t>User</a:t>
                      </a:r>
                      <a:r>
                        <a:rPr lang="en-GB" sz="1500" baseline="0" dirty="0"/>
                        <a:t> Guide </a:t>
                      </a:r>
                      <a:r>
                        <a:rPr lang="en-GB" sz="1500" dirty="0"/>
                        <a:t>Published.</a:t>
                      </a:r>
                    </a:p>
                  </a:txBody>
                  <a:tcPr marL="124503" marR="124503" marT="60805" marB="60805"/>
                </a:tc>
                <a:tc>
                  <a:txBody>
                    <a:bodyPr/>
                    <a:lstStyle/>
                    <a:p>
                      <a:r>
                        <a:rPr lang="en-GB" sz="1500" dirty="0"/>
                        <a:t>1</a:t>
                      </a:r>
                    </a:p>
                  </a:txBody>
                  <a:tcPr marL="124503" marR="124503" marT="60805" marB="60805"/>
                </a:tc>
                <a:extLst>
                  <a:ext uri="{0D108BD9-81ED-4DB2-BD59-A6C34878D82A}">
                    <a16:rowId xmlns:a16="http://schemas.microsoft.com/office/drawing/2014/main" xmlns="" val="10001"/>
                  </a:ext>
                </a:extLst>
              </a:tr>
            </a:tbl>
          </a:graphicData>
        </a:graphic>
      </p:graphicFrame>
      <p:sp>
        <p:nvSpPr>
          <p:cNvPr id="3" name="Slide Number Placeholder 2">
            <a:extLst>
              <a:ext uri="{FF2B5EF4-FFF2-40B4-BE49-F238E27FC236}">
                <a16:creationId xmlns:a16="http://schemas.microsoft.com/office/drawing/2014/main" xmlns="" id="{906E4234-0A79-469B-8493-7848974A2ED8}"/>
              </a:ext>
            </a:extLst>
          </p:cNvPr>
          <p:cNvSpPr>
            <a:spLocks noGrp="1"/>
          </p:cNvSpPr>
          <p:nvPr>
            <p:ph type="sldNum" sz="quarter" idx="12"/>
          </p:nvPr>
        </p:nvSpPr>
        <p:spPr/>
        <p:txBody>
          <a:bodyPr/>
          <a:lstStyle/>
          <a:p>
            <a:fld id="{0B868178-02AE-42FC-958D-6B8F13B60175}" type="slidenum">
              <a:rPr lang="en-GB" smtClean="0"/>
              <a:t>3</a:t>
            </a:fld>
            <a:endParaRPr lang="en-GB"/>
          </a:p>
        </p:txBody>
      </p:sp>
    </p:spTree>
    <p:extLst>
      <p:ext uri="{BB962C8B-B14F-4D97-AF65-F5344CB8AC3E}">
        <p14:creationId xmlns:p14="http://schemas.microsoft.com/office/powerpoint/2010/main" val="2757603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504000" y="1188021"/>
            <a:ext cx="4895732" cy="4464000"/>
          </a:xfrm>
        </p:spPr>
        <p:txBody>
          <a:bodyPr/>
          <a:lstStyle/>
          <a:p>
            <a:r>
              <a:rPr lang="en-GB" sz="1600" b="1" dirty="0" smtClean="0">
                <a:solidFill>
                  <a:schemeClr val="accent2"/>
                </a:solidFill>
                <a:latin typeface="+mj-lt"/>
              </a:rPr>
              <a:t>End to End Ping Test</a:t>
            </a:r>
            <a:endParaRPr lang="en-GB" sz="1600" b="1" dirty="0">
              <a:solidFill>
                <a:schemeClr val="accent2"/>
              </a:solidFill>
              <a:latin typeface="+mj-lt"/>
            </a:endParaRPr>
          </a:p>
          <a:p>
            <a:endParaRPr lang="en-GB" sz="1600" dirty="0" smtClean="0"/>
          </a:p>
          <a:p>
            <a:r>
              <a:rPr lang="en-GB" sz="1600" dirty="0" smtClean="0"/>
              <a:t>You can carry out the End to End Ping Test for Mobile Ethernet (MEAS) circuits using the new diagnostics tool.</a:t>
            </a:r>
          </a:p>
          <a:p>
            <a:endParaRPr lang="en-GB" sz="1600" dirty="0"/>
          </a:p>
          <a:p>
            <a:r>
              <a:rPr lang="en-GB" sz="1600" dirty="0" smtClean="0"/>
              <a:t>This test can be ran to check </a:t>
            </a:r>
            <a:r>
              <a:rPr lang="en-GB" sz="1600" dirty="0"/>
              <a:t>the connectivity between the Cell and Switch </a:t>
            </a:r>
            <a:r>
              <a:rPr lang="en-GB" sz="1600" dirty="0" smtClean="0"/>
              <a:t>sites</a:t>
            </a:r>
          </a:p>
          <a:p>
            <a:endParaRPr lang="en-GB" sz="1600" dirty="0"/>
          </a:p>
          <a:p>
            <a:r>
              <a:rPr lang="en-GB" sz="1600" dirty="0" smtClean="0"/>
              <a:t>To run this test, you’ll need the </a:t>
            </a:r>
            <a:r>
              <a:rPr lang="en-GB" sz="1600" dirty="0" err="1" smtClean="0"/>
              <a:t>Etherflow</a:t>
            </a:r>
            <a:r>
              <a:rPr lang="en-GB" sz="1600" dirty="0" smtClean="0"/>
              <a:t> </a:t>
            </a:r>
            <a:r>
              <a:rPr lang="en-GB" sz="1600" dirty="0"/>
              <a:t>VPN </a:t>
            </a:r>
            <a:r>
              <a:rPr lang="en-GB" sz="1600" dirty="0" smtClean="0"/>
              <a:t>and ETHV ids of the service you wish to diagnose.</a:t>
            </a:r>
          </a:p>
          <a:p>
            <a:endParaRPr lang="en-GB" sz="1600" dirty="0"/>
          </a:p>
          <a:p>
            <a:r>
              <a:rPr lang="en-GB" sz="1600" dirty="0" smtClean="0"/>
              <a:t>The switch and cell sites that you’re testing must reside on the same VPN.</a:t>
            </a:r>
            <a:endParaRPr lang="en-GB" sz="1600" dirty="0"/>
          </a:p>
          <a:p>
            <a:endParaRPr lang="en-GB" sz="1600" dirty="0" smtClean="0"/>
          </a:p>
          <a:p>
            <a:endParaRPr lang="en-GB" sz="1600" dirty="0"/>
          </a:p>
          <a:p>
            <a:endParaRPr lang="en-GB" sz="1600" dirty="0"/>
          </a:p>
        </p:txBody>
      </p:sp>
      <p:sp>
        <p:nvSpPr>
          <p:cNvPr id="4" name="Slide Number Placeholder 3">
            <a:extLst>
              <a:ext uri="{FF2B5EF4-FFF2-40B4-BE49-F238E27FC236}">
                <a16:creationId xmlns:a16="http://schemas.microsoft.com/office/drawing/2014/main" xmlns="" id="{34B0E807-2427-4575-ADA0-83E47C31CDD6}"/>
              </a:ext>
            </a:extLst>
          </p:cNvPr>
          <p:cNvSpPr>
            <a:spLocks noGrp="1"/>
          </p:cNvSpPr>
          <p:nvPr>
            <p:ph type="sldNum" sz="quarter" idx="12"/>
          </p:nvPr>
        </p:nvSpPr>
        <p:spPr/>
        <p:txBody>
          <a:bodyPr/>
          <a:lstStyle/>
          <a:p>
            <a:fld id="{0B868178-02AE-42FC-958D-6B8F13B60175}" type="slidenum">
              <a:rPr lang="en-GB" smtClean="0"/>
              <a:t>4</a:t>
            </a:fld>
            <a:endParaRPr lang="en-GB"/>
          </a:p>
        </p:txBody>
      </p:sp>
      <p:pic>
        <p:nvPicPr>
          <p:cNvPr id="6" name="Picture 5"/>
          <p:cNvPicPr>
            <a:picLocks noChangeAspect="1"/>
          </p:cNvPicPr>
          <p:nvPr/>
        </p:nvPicPr>
        <p:blipFill>
          <a:blip r:embed="rId2"/>
          <a:stretch>
            <a:fillRect/>
          </a:stretch>
        </p:blipFill>
        <p:spPr>
          <a:xfrm>
            <a:off x="5759772" y="1332037"/>
            <a:ext cx="5904656" cy="3890731"/>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66762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launch the diagnostics journey</a:t>
            </a:r>
            <a:endParaRPr lang="en-US" dirty="0"/>
          </a:p>
        </p:txBody>
      </p:sp>
      <p:sp>
        <p:nvSpPr>
          <p:cNvPr id="3" name="Content Placeholder 2"/>
          <p:cNvSpPr>
            <a:spLocks noGrp="1"/>
          </p:cNvSpPr>
          <p:nvPr>
            <p:ph idx="1"/>
          </p:nvPr>
        </p:nvSpPr>
        <p:spPr>
          <a:xfrm>
            <a:off x="504000" y="1188021"/>
            <a:ext cx="4823724" cy="4464000"/>
          </a:xfrm>
        </p:spPr>
        <p:txBody>
          <a:bodyPr/>
          <a:lstStyle/>
          <a:p>
            <a:r>
              <a:rPr lang="en-GB" sz="1600" b="1" dirty="0" smtClean="0">
                <a:solidFill>
                  <a:schemeClr val="accent2"/>
                </a:solidFill>
                <a:latin typeface="+mj-lt"/>
              </a:rPr>
              <a:t>Step 1. Login to BT Wholesale.com</a:t>
            </a:r>
            <a:endParaRPr lang="en-GB" sz="1600" b="1" dirty="0">
              <a:solidFill>
                <a:schemeClr val="accent2"/>
              </a:solidFill>
              <a:latin typeface="+mj-lt"/>
            </a:endParaRPr>
          </a:p>
          <a:p>
            <a:endParaRPr lang="en-GB" sz="1600" dirty="0" smtClean="0"/>
          </a:p>
          <a:p>
            <a:r>
              <a:rPr lang="en-GB" sz="1600" dirty="0" smtClean="0"/>
              <a:t>To launch the diagnostics journey, go to </a:t>
            </a:r>
            <a:r>
              <a:rPr lang="en-GB" sz="1600" dirty="0" smtClean="0">
                <a:hlinkClick r:id="rId2"/>
              </a:rPr>
              <a:t>www.btwholesale.com</a:t>
            </a:r>
            <a:r>
              <a:rPr lang="en-GB" sz="1600" dirty="0" smtClean="0"/>
              <a:t> and login using your username and password.</a:t>
            </a:r>
          </a:p>
          <a:p>
            <a:endParaRPr lang="en-GB" sz="1600" dirty="0"/>
          </a:p>
          <a:p>
            <a:endParaRPr lang="en-GB" sz="1600" dirty="0"/>
          </a:p>
        </p:txBody>
      </p:sp>
      <p:sp>
        <p:nvSpPr>
          <p:cNvPr id="4" name="Slide Number Placeholder 3">
            <a:extLst>
              <a:ext uri="{FF2B5EF4-FFF2-40B4-BE49-F238E27FC236}">
                <a16:creationId xmlns:a16="http://schemas.microsoft.com/office/drawing/2014/main" xmlns="" id="{34B0E807-2427-4575-ADA0-83E47C31CDD6}"/>
              </a:ext>
            </a:extLst>
          </p:cNvPr>
          <p:cNvSpPr>
            <a:spLocks noGrp="1"/>
          </p:cNvSpPr>
          <p:nvPr>
            <p:ph type="sldNum" sz="quarter" idx="12"/>
          </p:nvPr>
        </p:nvSpPr>
        <p:spPr/>
        <p:txBody>
          <a:bodyPr/>
          <a:lstStyle/>
          <a:p>
            <a:fld id="{0B868178-02AE-42FC-958D-6B8F13B60175}" type="slidenum">
              <a:rPr lang="en-GB" smtClean="0"/>
              <a:t>5</a:t>
            </a:fld>
            <a:endParaRPr lang="en-GB"/>
          </a:p>
        </p:txBody>
      </p:sp>
      <p:pic>
        <p:nvPicPr>
          <p:cNvPr id="5" name="Picture 4"/>
          <p:cNvPicPr>
            <a:picLocks noChangeAspect="1"/>
          </p:cNvPicPr>
          <p:nvPr/>
        </p:nvPicPr>
        <p:blipFill>
          <a:blip r:embed="rId3"/>
          <a:stretch>
            <a:fillRect/>
          </a:stretch>
        </p:blipFill>
        <p:spPr>
          <a:xfrm>
            <a:off x="5413954" y="1404045"/>
            <a:ext cx="6322046" cy="3837235"/>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50232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launch the diagnostics journey</a:t>
            </a:r>
          </a:p>
        </p:txBody>
      </p:sp>
      <p:sp>
        <p:nvSpPr>
          <p:cNvPr id="3" name="Content Placeholder 2"/>
          <p:cNvSpPr>
            <a:spLocks noGrp="1"/>
          </p:cNvSpPr>
          <p:nvPr>
            <p:ph idx="1"/>
          </p:nvPr>
        </p:nvSpPr>
        <p:spPr>
          <a:xfrm>
            <a:off x="504000" y="1188021"/>
            <a:ext cx="4319668" cy="4464000"/>
          </a:xfrm>
        </p:spPr>
        <p:txBody>
          <a:bodyPr/>
          <a:lstStyle/>
          <a:p>
            <a:r>
              <a:rPr lang="en-GB" sz="1600" b="1" dirty="0" smtClean="0">
                <a:solidFill>
                  <a:schemeClr val="accent2"/>
                </a:solidFill>
                <a:latin typeface="+mj-lt"/>
              </a:rPr>
              <a:t>Step 2. Search for your circuit</a:t>
            </a:r>
            <a:endParaRPr lang="en-GB" sz="1600" b="1" dirty="0">
              <a:solidFill>
                <a:schemeClr val="accent2"/>
              </a:solidFill>
              <a:latin typeface="+mj-lt"/>
            </a:endParaRPr>
          </a:p>
          <a:p>
            <a:endParaRPr lang="en-GB" sz="1600" dirty="0" smtClean="0"/>
          </a:p>
          <a:p>
            <a:r>
              <a:rPr lang="en-GB" sz="1600" dirty="0" smtClean="0"/>
              <a:t>You’ll now see the Business Zone dashboard.</a:t>
            </a:r>
          </a:p>
          <a:p>
            <a:endParaRPr lang="en-GB" sz="1600" dirty="0"/>
          </a:p>
          <a:p>
            <a:r>
              <a:rPr lang="en-GB" sz="1600" dirty="0" smtClean="0"/>
              <a:t>Please note, if you don’t see the Business Zone dashboard, you’ll need to contact your company administrator for access.</a:t>
            </a:r>
          </a:p>
          <a:p>
            <a:endParaRPr lang="en-GB" sz="1600" dirty="0"/>
          </a:p>
          <a:p>
            <a:r>
              <a:rPr lang="en-GB" sz="1600" dirty="0" smtClean="0"/>
              <a:t>There are multiple ways to search for a circuit, but the easiest way is to enter the service ID (e.g. ETHV12345678) in the search field at the top of the screen. </a:t>
            </a:r>
          </a:p>
          <a:p>
            <a:endParaRPr lang="en-GB" sz="1600" dirty="0"/>
          </a:p>
          <a:p>
            <a:endParaRPr lang="en-GB" sz="1600" dirty="0" smtClean="0"/>
          </a:p>
          <a:p>
            <a:endParaRPr lang="en-GB" sz="1600" dirty="0"/>
          </a:p>
          <a:p>
            <a:endParaRPr lang="en-GB" sz="1600" dirty="0"/>
          </a:p>
        </p:txBody>
      </p:sp>
      <p:sp>
        <p:nvSpPr>
          <p:cNvPr id="4" name="Slide Number Placeholder 3">
            <a:extLst>
              <a:ext uri="{FF2B5EF4-FFF2-40B4-BE49-F238E27FC236}">
                <a16:creationId xmlns:a16="http://schemas.microsoft.com/office/drawing/2014/main" xmlns="" id="{34B0E807-2427-4575-ADA0-83E47C31CDD6}"/>
              </a:ext>
            </a:extLst>
          </p:cNvPr>
          <p:cNvSpPr>
            <a:spLocks noGrp="1"/>
          </p:cNvSpPr>
          <p:nvPr>
            <p:ph type="sldNum" sz="quarter" idx="12"/>
          </p:nvPr>
        </p:nvSpPr>
        <p:spPr/>
        <p:txBody>
          <a:bodyPr/>
          <a:lstStyle/>
          <a:p>
            <a:fld id="{0B868178-02AE-42FC-958D-6B8F13B60175}" type="slidenum">
              <a:rPr lang="en-GB" smtClean="0"/>
              <a:t>6</a:t>
            </a:fld>
            <a:endParaRPr lang="en-GB"/>
          </a:p>
        </p:txBody>
      </p:sp>
      <p:pic>
        <p:nvPicPr>
          <p:cNvPr id="5" name="Picture 4"/>
          <p:cNvPicPr>
            <a:picLocks noChangeAspect="1"/>
          </p:cNvPicPr>
          <p:nvPr/>
        </p:nvPicPr>
        <p:blipFill>
          <a:blip r:embed="rId2"/>
          <a:stretch>
            <a:fillRect/>
          </a:stretch>
        </p:blipFill>
        <p:spPr>
          <a:xfrm>
            <a:off x="5039692" y="1260029"/>
            <a:ext cx="6933635" cy="4067919"/>
          </a:xfrm>
          <a:prstGeom prst="rect">
            <a:avLst/>
          </a:prstGeom>
          <a:ln>
            <a:solidFill>
              <a:schemeClr val="tx1"/>
            </a:solidFill>
          </a:ln>
          <a:effectLst>
            <a:outerShdw blurRad="50800" dist="38100" dir="2700000" algn="tl" rotWithShape="0">
              <a:prstClr val="black">
                <a:alpha val="40000"/>
              </a:prstClr>
            </a:outerShdw>
          </a:effectLst>
        </p:spPr>
      </p:pic>
      <p:sp>
        <p:nvSpPr>
          <p:cNvPr id="7" name="Rectangle 6"/>
          <p:cNvSpPr/>
          <p:nvPr/>
        </p:nvSpPr>
        <p:spPr>
          <a:xfrm>
            <a:off x="6839892" y="1404045"/>
            <a:ext cx="3024336"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73197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039692" y="1182321"/>
            <a:ext cx="7011624" cy="4686220"/>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a:t>How to launch the diagnostics journey</a:t>
            </a:r>
          </a:p>
        </p:txBody>
      </p:sp>
      <p:sp>
        <p:nvSpPr>
          <p:cNvPr id="3" name="Content Placeholder 2"/>
          <p:cNvSpPr>
            <a:spLocks noGrp="1"/>
          </p:cNvSpPr>
          <p:nvPr>
            <p:ph idx="1"/>
          </p:nvPr>
        </p:nvSpPr>
        <p:spPr>
          <a:xfrm>
            <a:off x="504000" y="1188021"/>
            <a:ext cx="4319668" cy="4464000"/>
          </a:xfrm>
        </p:spPr>
        <p:txBody>
          <a:bodyPr/>
          <a:lstStyle/>
          <a:p>
            <a:r>
              <a:rPr lang="en-GB" sz="1600" b="1" dirty="0" smtClean="0">
                <a:solidFill>
                  <a:schemeClr val="accent2"/>
                </a:solidFill>
                <a:latin typeface="+mj-lt"/>
              </a:rPr>
              <a:t>Step 2. Search for your circuit</a:t>
            </a:r>
            <a:endParaRPr lang="en-GB" sz="1600" b="1" dirty="0">
              <a:solidFill>
                <a:schemeClr val="accent2"/>
              </a:solidFill>
              <a:latin typeface="+mj-lt"/>
            </a:endParaRPr>
          </a:p>
          <a:p>
            <a:endParaRPr lang="en-GB" sz="1600" dirty="0" smtClean="0"/>
          </a:p>
          <a:p>
            <a:r>
              <a:rPr lang="en-GB" sz="1600" dirty="0" smtClean="0"/>
              <a:t>As you’re typing in the reference, the search will provide a list of assets matching your criteria.</a:t>
            </a:r>
          </a:p>
          <a:p>
            <a:endParaRPr lang="en-GB" sz="1600" dirty="0"/>
          </a:p>
          <a:p>
            <a:pPr marL="342900" indent="-342900">
              <a:buAutoNum type="arabicPeriod"/>
            </a:pPr>
            <a:r>
              <a:rPr lang="en-GB" sz="1600" dirty="0" smtClean="0"/>
              <a:t>Clicking the reference will show you the service </a:t>
            </a:r>
            <a:r>
              <a:rPr lang="en-GB" sz="1600" dirty="0" err="1" smtClean="0"/>
              <a:t>quickview</a:t>
            </a:r>
            <a:r>
              <a:rPr lang="en-GB" sz="1600" dirty="0" smtClean="0"/>
              <a:t>. </a:t>
            </a:r>
          </a:p>
          <a:p>
            <a:pPr marL="342900" indent="-342900">
              <a:buAutoNum type="arabicPeriod"/>
            </a:pPr>
            <a:r>
              <a:rPr lang="en-GB" sz="1600" dirty="0" smtClean="0"/>
              <a:t>The view details option will take you to the view asset screen where you can see in-depth details of your service.</a:t>
            </a:r>
          </a:p>
          <a:p>
            <a:pPr marL="342900" indent="-342900">
              <a:buAutoNum type="arabicPeriod"/>
            </a:pPr>
            <a:r>
              <a:rPr lang="en-GB" sz="1600" dirty="0" smtClean="0"/>
              <a:t>Clicking the magnifying glass will take you to the search results on Business Zone.</a:t>
            </a:r>
          </a:p>
          <a:p>
            <a:endParaRPr lang="en-GB" sz="1600" dirty="0"/>
          </a:p>
          <a:p>
            <a:r>
              <a:rPr lang="en-GB" sz="1600" dirty="0" smtClean="0"/>
              <a:t>The fastest and easiest way to begin diagnosing a fault accessing the option from the </a:t>
            </a:r>
            <a:r>
              <a:rPr lang="en-GB" sz="1600" dirty="0" err="1" smtClean="0"/>
              <a:t>quickview</a:t>
            </a:r>
            <a:r>
              <a:rPr lang="en-GB" sz="1600" dirty="0" smtClean="0"/>
              <a:t>. So simply click on the reference.</a:t>
            </a:r>
          </a:p>
          <a:p>
            <a:endParaRPr lang="en-GB" sz="1600" dirty="0"/>
          </a:p>
          <a:p>
            <a:endParaRPr lang="en-GB" sz="1600" dirty="0" smtClean="0"/>
          </a:p>
          <a:p>
            <a:endParaRPr lang="en-GB" sz="1600" dirty="0"/>
          </a:p>
          <a:p>
            <a:endParaRPr lang="en-GB" sz="1600" dirty="0"/>
          </a:p>
        </p:txBody>
      </p:sp>
      <p:sp>
        <p:nvSpPr>
          <p:cNvPr id="4" name="Slide Number Placeholder 3">
            <a:extLst>
              <a:ext uri="{FF2B5EF4-FFF2-40B4-BE49-F238E27FC236}">
                <a16:creationId xmlns:a16="http://schemas.microsoft.com/office/drawing/2014/main" xmlns="" id="{34B0E807-2427-4575-ADA0-83E47C31CDD6}"/>
              </a:ext>
            </a:extLst>
          </p:cNvPr>
          <p:cNvSpPr>
            <a:spLocks noGrp="1"/>
          </p:cNvSpPr>
          <p:nvPr>
            <p:ph type="sldNum" sz="quarter" idx="12"/>
          </p:nvPr>
        </p:nvSpPr>
        <p:spPr/>
        <p:txBody>
          <a:bodyPr/>
          <a:lstStyle/>
          <a:p>
            <a:fld id="{0B868178-02AE-42FC-958D-6B8F13B60175}" type="slidenum">
              <a:rPr lang="en-GB" smtClean="0"/>
              <a:t>7</a:t>
            </a:fld>
            <a:endParaRPr lang="en-GB"/>
          </a:p>
        </p:txBody>
      </p:sp>
      <p:sp>
        <p:nvSpPr>
          <p:cNvPr id="8" name="Oval 7"/>
          <p:cNvSpPr/>
          <p:nvPr/>
        </p:nvSpPr>
        <p:spPr>
          <a:xfrm>
            <a:off x="6695876" y="2700189"/>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1</a:t>
            </a:r>
            <a:endParaRPr lang="en-GB" dirty="0"/>
          </a:p>
        </p:txBody>
      </p:sp>
      <p:sp>
        <p:nvSpPr>
          <p:cNvPr id="9" name="Oval 8"/>
          <p:cNvSpPr/>
          <p:nvPr/>
        </p:nvSpPr>
        <p:spPr>
          <a:xfrm>
            <a:off x="9000132" y="2740815"/>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2</a:t>
            </a:r>
            <a:endParaRPr lang="en-GB" dirty="0"/>
          </a:p>
        </p:txBody>
      </p:sp>
      <p:sp>
        <p:nvSpPr>
          <p:cNvPr id="10" name="Oval 9"/>
          <p:cNvSpPr/>
          <p:nvPr/>
        </p:nvSpPr>
        <p:spPr>
          <a:xfrm>
            <a:off x="9245281" y="2239623"/>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3</a:t>
            </a:r>
            <a:endParaRPr lang="en-GB" dirty="0"/>
          </a:p>
        </p:txBody>
      </p:sp>
    </p:spTree>
    <p:extLst>
      <p:ext uri="{BB962C8B-B14F-4D97-AF65-F5344CB8AC3E}">
        <p14:creationId xmlns:p14="http://schemas.microsoft.com/office/powerpoint/2010/main" val="541676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611453" y="1179455"/>
            <a:ext cx="7124548" cy="4472566"/>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a:t>How to launch the diagnostics journey</a:t>
            </a:r>
          </a:p>
        </p:txBody>
      </p:sp>
      <p:sp>
        <p:nvSpPr>
          <p:cNvPr id="3" name="Content Placeholder 2"/>
          <p:cNvSpPr>
            <a:spLocks noGrp="1"/>
          </p:cNvSpPr>
          <p:nvPr>
            <p:ph idx="1"/>
          </p:nvPr>
        </p:nvSpPr>
        <p:spPr>
          <a:xfrm>
            <a:off x="504000" y="1188021"/>
            <a:ext cx="3887620" cy="4464000"/>
          </a:xfrm>
        </p:spPr>
        <p:txBody>
          <a:bodyPr/>
          <a:lstStyle/>
          <a:p>
            <a:r>
              <a:rPr lang="en-GB" sz="1600" b="1" dirty="0" smtClean="0">
                <a:solidFill>
                  <a:schemeClr val="accent2"/>
                </a:solidFill>
                <a:latin typeface="+mj-lt"/>
              </a:rPr>
              <a:t>Step 3. Diagnose action</a:t>
            </a:r>
            <a:endParaRPr lang="en-GB" sz="1600" b="1" dirty="0">
              <a:solidFill>
                <a:schemeClr val="accent2"/>
              </a:solidFill>
              <a:latin typeface="+mj-lt"/>
            </a:endParaRPr>
          </a:p>
          <a:p>
            <a:endParaRPr lang="en-GB" sz="1600" dirty="0" smtClean="0"/>
          </a:p>
          <a:p>
            <a:r>
              <a:rPr lang="en-GB" sz="1600" dirty="0" smtClean="0"/>
              <a:t>Once the </a:t>
            </a:r>
            <a:r>
              <a:rPr lang="en-GB" sz="1600" dirty="0" err="1" smtClean="0"/>
              <a:t>quickview</a:t>
            </a:r>
            <a:r>
              <a:rPr lang="en-GB" sz="1600" dirty="0" smtClean="0"/>
              <a:t> is displayed, select ‘Diagnose’ from the dropdown. </a:t>
            </a:r>
          </a:p>
          <a:p>
            <a:endParaRPr lang="en-GB" sz="1600" dirty="0"/>
          </a:p>
          <a:p>
            <a:r>
              <a:rPr lang="en-GB" sz="1600" dirty="0" smtClean="0"/>
              <a:t>This will now launch the diagnostics journey for this service.</a:t>
            </a:r>
          </a:p>
          <a:p>
            <a:endParaRPr lang="en-GB" sz="1600" dirty="0"/>
          </a:p>
          <a:p>
            <a:endParaRPr lang="en-GB" sz="1600" dirty="0" smtClean="0"/>
          </a:p>
          <a:p>
            <a:endParaRPr lang="en-GB" sz="1600" dirty="0"/>
          </a:p>
          <a:p>
            <a:endParaRPr lang="en-GB" sz="1600" dirty="0"/>
          </a:p>
        </p:txBody>
      </p:sp>
      <p:sp>
        <p:nvSpPr>
          <p:cNvPr id="4" name="Slide Number Placeholder 3">
            <a:extLst>
              <a:ext uri="{FF2B5EF4-FFF2-40B4-BE49-F238E27FC236}">
                <a16:creationId xmlns:a16="http://schemas.microsoft.com/office/drawing/2014/main" xmlns="" id="{34B0E807-2427-4575-ADA0-83E47C31CDD6}"/>
              </a:ext>
            </a:extLst>
          </p:cNvPr>
          <p:cNvSpPr>
            <a:spLocks noGrp="1"/>
          </p:cNvSpPr>
          <p:nvPr>
            <p:ph type="sldNum" sz="quarter" idx="12"/>
          </p:nvPr>
        </p:nvSpPr>
        <p:spPr/>
        <p:txBody>
          <a:bodyPr/>
          <a:lstStyle/>
          <a:p>
            <a:fld id="{0B868178-02AE-42FC-958D-6B8F13B60175}" type="slidenum">
              <a:rPr lang="en-GB" smtClean="0"/>
              <a:t>8</a:t>
            </a:fld>
            <a:endParaRPr lang="en-GB"/>
          </a:p>
        </p:txBody>
      </p:sp>
      <p:sp>
        <p:nvSpPr>
          <p:cNvPr id="8" name="Rectangle 7"/>
          <p:cNvSpPr/>
          <p:nvPr/>
        </p:nvSpPr>
        <p:spPr>
          <a:xfrm>
            <a:off x="6623868" y="4932437"/>
            <a:ext cx="1368152"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65777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487075" y="1175729"/>
            <a:ext cx="7248925" cy="4404779"/>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a:t>How to launch the diagnostics </a:t>
            </a:r>
            <a:r>
              <a:rPr lang="en-US" dirty="0" smtClean="0"/>
              <a:t>journey – alternative route</a:t>
            </a:r>
            <a:endParaRPr lang="en-US" dirty="0"/>
          </a:p>
        </p:txBody>
      </p:sp>
      <p:sp>
        <p:nvSpPr>
          <p:cNvPr id="3" name="Content Placeholder 2"/>
          <p:cNvSpPr>
            <a:spLocks noGrp="1"/>
          </p:cNvSpPr>
          <p:nvPr>
            <p:ph idx="1"/>
          </p:nvPr>
        </p:nvSpPr>
        <p:spPr>
          <a:xfrm>
            <a:off x="504000" y="1188021"/>
            <a:ext cx="3887620" cy="4464000"/>
          </a:xfrm>
        </p:spPr>
        <p:txBody>
          <a:bodyPr/>
          <a:lstStyle/>
          <a:p>
            <a:r>
              <a:rPr lang="en-GB" sz="1600" b="1" dirty="0" smtClean="0">
                <a:solidFill>
                  <a:schemeClr val="accent2"/>
                </a:solidFill>
                <a:latin typeface="+mj-lt"/>
              </a:rPr>
              <a:t>Step 1. Raise or Track a fault</a:t>
            </a:r>
            <a:endParaRPr lang="en-GB" sz="1600" b="1" dirty="0">
              <a:solidFill>
                <a:schemeClr val="accent2"/>
              </a:solidFill>
              <a:latin typeface="+mj-lt"/>
            </a:endParaRPr>
          </a:p>
          <a:p>
            <a:endParaRPr lang="en-GB" sz="1600" dirty="0" smtClean="0"/>
          </a:p>
          <a:p>
            <a:r>
              <a:rPr lang="en-GB" sz="1600" dirty="0" smtClean="0"/>
              <a:t>An alternative way to launch the diagnostics journey can be carried out by clicking the ‘Raise or Track a fault’ button on the Business Zone overview page.</a:t>
            </a:r>
          </a:p>
          <a:p>
            <a:endParaRPr lang="en-GB" sz="1600" dirty="0"/>
          </a:p>
          <a:p>
            <a:endParaRPr lang="en-GB" sz="1600" dirty="0" smtClean="0"/>
          </a:p>
          <a:p>
            <a:endParaRPr lang="en-GB" sz="1600" dirty="0"/>
          </a:p>
          <a:p>
            <a:endParaRPr lang="en-GB" sz="1600" dirty="0"/>
          </a:p>
        </p:txBody>
      </p:sp>
      <p:sp>
        <p:nvSpPr>
          <p:cNvPr id="4" name="Slide Number Placeholder 3">
            <a:extLst>
              <a:ext uri="{FF2B5EF4-FFF2-40B4-BE49-F238E27FC236}">
                <a16:creationId xmlns:a16="http://schemas.microsoft.com/office/drawing/2014/main" xmlns="" id="{34B0E807-2427-4575-ADA0-83E47C31CDD6}"/>
              </a:ext>
            </a:extLst>
          </p:cNvPr>
          <p:cNvSpPr>
            <a:spLocks noGrp="1"/>
          </p:cNvSpPr>
          <p:nvPr>
            <p:ph type="sldNum" sz="quarter" idx="12"/>
          </p:nvPr>
        </p:nvSpPr>
        <p:spPr/>
        <p:txBody>
          <a:bodyPr/>
          <a:lstStyle/>
          <a:p>
            <a:fld id="{0B868178-02AE-42FC-958D-6B8F13B60175}" type="slidenum">
              <a:rPr lang="en-GB" smtClean="0"/>
              <a:t>9</a:t>
            </a:fld>
            <a:endParaRPr lang="en-GB"/>
          </a:p>
        </p:txBody>
      </p:sp>
      <p:sp>
        <p:nvSpPr>
          <p:cNvPr id="8" name="Rectangle 7"/>
          <p:cNvSpPr/>
          <p:nvPr/>
        </p:nvSpPr>
        <p:spPr>
          <a:xfrm>
            <a:off x="8424068" y="4500389"/>
            <a:ext cx="151216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0174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T_ppt_widescreen_mountain(calibri)">
  <a:themeElements>
    <a:clrScheme name="Red&amp;White - BT">
      <a:dk1>
        <a:sysClr val="windowText" lastClr="000000"/>
      </a:dk1>
      <a:lt1>
        <a:sysClr val="window" lastClr="FFFFFF"/>
      </a:lt1>
      <a:dk2>
        <a:srgbClr val="333333"/>
      </a:dk2>
      <a:lt2>
        <a:srgbClr val="666666"/>
      </a:lt2>
      <a:accent1>
        <a:srgbClr val="6400AA"/>
      </a:accent1>
      <a:accent2>
        <a:srgbClr val="E60050"/>
      </a:accent2>
      <a:accent3>
        <a:srgbClr val="00A0D6"/>
      </a:accent3>
      <a:accent4>
        <a:srgbClr val="7F7F7F"/>
      </a:accent4>
      <a:accent5>
        <a:srgbClr val="CCCCCF"/>
      </a:accent5>
      <a:accent6>
        <a:srgbClr val="E5E5E5"/>
      </a:accent6>
      <a:hlink>
        <a:srgbClr val="6400AA"/>
      </a:hlink>
      <a:folHlink>
        <a:srgbClr val="E60050"/>
      </a:folHlink>
    </a:clrScheme>
    <a:fontScheme name="Custom 8">
      <a:majorFont>
        <a:latin typeface="BT Font"/>
        <a:ea typeface=""/>
        <a:cs typeface=""/>
      </a:majorFont>
      <a:minorFont>
        <a:latin typeface="BT Fon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1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500" dirty="0" err="1" smtClean="0"/>
        </a:defPPr>
      </a:lstStyle>
    </a:txDef>
  </a:objectDefaults>
  <a:extraClrSchemeLst/>
  <a:extLst>
    <a:ext uri="{05A4C25C-085E-4340-85A3-A5531E510DB2}">
      <thm15:themeFamily xmlns:thm15="http://schemas.microsoft.com/office/thememl/2012/main" name="Wholesale_ppt_widescreen_girl(calibri) v2.potx" id="{C448B05E-C8BD-4391-B322-DA6525E2FEDA}" vid="{C47FAC62-395D-43EB-85D0-381E720C18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ct:contentTypeSchema xmlns:ct="http://schemas.microsoft.com/office/2006/metadata/contentType" xmlns:ma="http://schemas.microsoft.com/office/2006/metadata/properties/metaAttributes" ct:_="" ma:_="" ma:contentTypeName="BT Default Item" ma:contentTypeID="0x0101005EEE68971716474CABDF87371185FDEC00EC6EA5ED20A94112869E9D0DC08914F4004EF91AE7B41FFE4B98638A54769D6369" ma:contentTypeVersion="7" ma:contentTypeDescription="Default item with a two year maximum retention period." ma:contentTypeScope="" ma:versionID="d51b3efb7335dd333fac181dfb056291">
  <xsd:schema xmlns:xsd="http://www.w3.org/2001/XMLSchema" xmlns:xs="http://www.w3.org/2001/XMLSchema" xmlns:p="http://schemas.microsoft.com/office/2006/metadata/properties" xmlns:ns2="e0e35bac-e255-4a69-af54-5f01336af94f" targetNamespace="http://schemas.microsoft.com/office/2006/metadata/properties" ma:root="true" ma:fieldsID="5c1507d4255bdab5ec46d5d5fe275eec" ns2:_="">
    <xsd:import namespace="e0e35bac-e255-4a69-af54-5f01336af94f"/>
    <xsd:element name="properties">
      <xsd:complexType>
        <xsd:sequence>
          <xsd:element name="documentManagement">
            <xsd:complexType>
              <xsd:all>
                <xsd:element ref="ns2:_dlc_DocId" minOccurs="0"/>
                <xsd:element ref="ns2:_dlc_DocIdUrl" minOccurs="0"/>
                <xsd:element ref="ns2:_dlc_DocIdPersistId" minOccurs="0"/>
                <xsd:element ref="ns2:TaxCatchAll" minOccurs="0"/>
                <xsd:element ref="ns2:TaxCatchAllLabel" minOccurs="0"/>
                <xsd:element ref="ns2:BT_x0020_Document_x0020_Owner" minOccurs="0"/>
                <xsd:element ref="ns2:BT_x0020_Data_x0020_Classifi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e35bac-e255-4a69-af54-5f01336af94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1" nillable="true" ma:displayName="Taxonomy Catch All Column" ma:hidden="true" ma:list="{ef1872e0-c72b-4e4c-b8b0-bd8294da4d60}" ma:internalName="TaxCatchAll" ma:showField="CatchAllData" ma:web="4d2034c9-91b8-4234-aa3d-3fc7ed4c99ff">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ef1872e0-c72b-4e4c-b8b0-bd8294da4d60}" ma:internalName="TaxCatchAllLabel" ma:readOnly="true" ma:showField="CatchAllDataLabel" ma:web="4d2034c9-91b8-4234-aa3d-3fc7ed4c99ff">
      <xsd:complexType>
        <xsd:complexContent>
          <xsd:extension base="dms:MultiChoiceLookup">
            <xsd:sequence>
              <xsd:element name="Value" type="dms:Lookup" maxOccurs="unbounded" minOccurs="0" nillable="true"/>
            </xsd:sequence>
          </xsd:extension>
        </xsd:complexContent>
      </xsd:complexType>
    </xsd:element>
    <xsd:element name="BT_x0020_Document_x0020_Owner" ma:index="13" nillable="true" ma:displayName="BT Content Owner" ma:list="UserInfo" ma:SharePointGroup="0" ma:internalName="BT_x0020_Document_x0020_Own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T_x0020_Data_x0020_Classification" ma:index="14" nillable="true" ma:displayName="BT Data Classification" ma:default="In Confidence" ma:description="To understand more about BT Data Classifications: https://office.bt.com/sites/BTFixIt/Lists/How%20To%20Articles/DispForm_Cust.aspx?ID=1937&#10;&#10;Please note that data classified as IN STRICTEST CONFIDENCE must be encrypted before it is uploaded to office.bt.com.&#10;&#10;To understand how to easily encrypt IN STRICTEST CONFIDENCE information: https://office.bt.com/sites/BTFixIt/SitePages/view.aspx?article=11561" ma:format="Dropdown" ma:internalName="BT_x0020_Data_x0020_Classification">
      <xsd:simpleType>
        <xsd:restriction base="dms:Choice">
          <xsd:enumeration value="Public"/>
          <xsd:enumeration value="BT Internal"/>
          <xsd:enumeration value="In Confidence"/>
          <xsd:enumeration value="In Strictest Confidenc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customXsn xmlns="http://schemas.microsoft.com/office/2006/metadata/customXsn">
  <xsnLocation/>
  <cached>True</cached>
  <openByDefault>False</openByDefault>
  <xsnScope/>
</customXsn>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5.xml><?xml version="1.0" encoding="utf-8"?>
<p:properties xmlns:p="http://schemas.microsoft.com/office/2006/metadata/properties" xmlns:xsi="http://www.w3.org/2001/XMLSchema-instance" xmlns:pc="http://schemas.microsoft.com/office/infopath/2007/PartnerControls">
  <documentManagement>
    <BT_x0020_Document_x0020_Owner xmlns="e0e35bac-e255-4a69-af54-5f01336af94f">
      <UserInfo>
        <DisplayName/>
        <AccountId xsi:nil="true"/>
        <AccountType/>
      </UserInfo>
    </BT_x0020_Document_x0020_Owner>
    <BT_x0020_Data_x0020_Classification xmlns="e0e35bac-e255-4a69-af54-5f01336af94f">In Confidence</BT_x0020_Data_x0020_Classification>
    <TaxCatchAll xmlns="e0e35bac-e255-4a69-af54-5f01336af94f"/>
    <_dlc_DocId xmlns="e0e35bac-e255-4a69-af54-5f01336af94f">7VXXFWY7MVTT-6-2673</_dlc_DocId>
    <_dlc_DocIdUrl xmlns="e0e35bac-e255-4a69-af54-5f01336af94f">
      <Url>https://office.bt.com/sites/BTW_Content/_layouts/DocIdRedir.aspx?ID=7VXXFWY7MVTT-6-2673</Url>
      <Description>7VXXFWY7MVTT-6-2673</Description>
    </_dlc_DocIdUrl>
  </documentManagement>
</p:properties>
</file>

<file path=customXml/item6.xml><?xml version="1.0" encoding="utf-8"?>
<?mso-contentType ?>
<SharedContentType xmlns="Microsoft.SharePoint.Taxonomy.ContentTypeSync" SourceId="242584ab-b7b4-45ad-9c64-f936d5cb8ab7" ContentTypeId="0x0101005EEE68971716474CABDF87371185FDEC00EC6EA5ED20A94112869E9D0DC08914F4" PreviousValue="false"/>
</file>

<file path=customXml/itemProps1.xml><?xml version="1.0" encoding="utf-8"?>
<ds:datastoreItem xmlns:ds="http://schemas.openxmlformats.org/officeDocument/2006/customXml" ds:itemID="{21F6AE9E-3EE5-4930-B129-3CBE5CBB11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e35bac-e255-4a69-af54-5f01336af9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4431B2-E971-4C23-B02E-4D956B95CA4F}">
  <ds:schemaRefs>
    <ds:schemaRef ds:uri="http://schemas.microsoft.com/sharepoint/v3/contenttype/forms"/>
  </ds:schemaRefs>
</ds:datastoreItem>
</file>

<file path=customXml/itemProps3.xml><?xml version="1.0" encoding="utf-8"?>
<ds:datastoreItem xmlns:ds="http://schemas.openxmlformats.org/officeDocument/2006/customXml" ds:itemID="{61284BFA-8ECE-4D4D-BC5F-8783ED16A78E}">
  <ds:schemaRefs>
    <ds:schemaRef ds:uri="http://schemas.microsoft.com/office/2006/metadata/customXsn"/>
  </ds:schemaRefs>
</ds:datastoreItem>
</file>

<file path=customXml/itemProps4.xml><?xml version="1.0" encoding="utf-8"?>
<ds:datastoreItem xmlns:ds="http://schemas.openxmlformats.org/officeDocument/2006/customXml" ds:itemID="{BE3999AA-2557-4079-83BB-C691CC0F3A32}">
  <ds:schemaRefs>
    <ds:schemaRef ds:uri="http://schemas.microsoft.com/sharepoint/events"/>
  </ds:schemaRefs>
</ds:datastoreItem>
</file>

<file path=customXml/itemProps5.xml><?xml version="1.0" encoding="utf-8"?>
<ds:datastoreItem xmlns:ds="http://schemas.openxmlformats.org/officeDocument/2006/customXml" ds:itemID="{BDB5D5CC-B2CB-4505-BB9F-C0188E3D8F4D}">
  <ds:schemaRefs>
    <ds:schemaRef ds:uri="http://purl.org/dc/elements/1.1/"/>
    <ds:schemaRef ds:uri="http://schemas.microsoft.com/office/2006/metadata/properties"/>
    <ds:schemaRef ds:uri="e0e35bac-e255-4a69-af54-5f01336af94f"/>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6.xml><?xml version="1.0" encoding="utf-8"?>
<ds:datastoreItem xmlns:ds="http://schemas.openxmlformats.org/officeDocument/2006/customXml" ds:itemID="{43ACBE0C-AC66-4F21-BFFF-89A65B8EAD7C}">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Wholesale_ppt_widescreen_girl(calibri)v2</Template>
  <TotalTime>10768</TotalTime>
  <Words>1169</Words>
  <Application>Microsoft Office PowerPoint</Application>
  <PresentationFormat>Custom</PresentationFormat>
  <Paragraphs>230</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BT Font</vt:lpstr>
      <vt:lpstr>BT Font Light</vt:lpstr>
      <vt:lpstr>Calibri</vt:lpstr>
      <vt:lpstr>Calibri Light</vt:lpstr>
      <vt:lpstr>BT_ppt_widescreen_mountain(calibri)</vt:lpstr>
      <vt:lpstr>Wholesale Mobile Connect How to run an end to end ping test</vt:lpstr>
      <vt:lpstr>Contents</vt:lpstr>
      <vt:lpstr>Version Control</vt:lpstr>
      <vt:lpstr>Introduction</vt:lpstr>
      <vt:lpstr>How to launch the diagnostics journey</vt:lpstr>
      <vt:lpstr>How to launch the diagnostics journey</vt:lpstr>
      <vt:lpstr>How to launch the diagnostics journey</vt:lpstr>
      <vt:lpstr>How to launch the diagnostics journey</vt:lpstr>
      <vt:lpstr>How to launch the diagnostics journey – alternative route</vt:lpstr>
      <vt:lpstr>How to launch the diagnostics journey – alternative route</vt:lpstr>
      <vt:lpstr>How to launch the diagnostics journey – alternative route</vt:lpstr>
      <vt:lpstr>Running the end to end ping test</vt:lpstr>
      <vt:lpstr>Running the end to end ping test</vt:lpstr>
      <vt:lpstr>Running the end to end ping test</vt:lpstr>
      <vt:lpstr>Diagnostic test results</vt:lpstr>
      <vt:lpstr>Diagnostic test results</vt:lpstr>
      <vt:lpstr>Diagnostic test results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Zone Ethernet Cancel Order Journey – User Guide</dc:title>
  <dc:creator>James Winkley</dc:creator>
  <cp:lastModifiedBy>Sheady,N,Nathan,KGM2 R</cp:lastModifiedBy>
  <cp:revision>104</cp:revision>
  <dcterms:created xsi:type="dcterms:W3CDTF">2017-11-04T08:36:27Z</dcterms:created>
  <dcterms:modified xsi:type="dcterms:W3CDTF">2018-05-16T16:21:14Z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0x0101005EEE68971716474CABDF87371185FDEC00EC6EA5ED20A94112869E9D0DC08914F4004EF91AE7B41FFE4B98638A54769D6369</vt:lpwstr>
  </property>
  <property fmtid="{D5CDD505-2E9C-101B-9397-08002B2CF9AE}" pid="3" name="_dlc_DocIdItemGuid">
    <vt:lpwstr>9200e383-42d6-4d3e-a7d6-c33b5f46f183</vt:lpwstr>
  </property>
</Properties>
</file>